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498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54462" y="3205631"/>
            <a:ext cx="1001141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54462" y="6221246"/>
            <a:ext cx="7676515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9846" y="3719197"/>
            <a:ext cx="8990965" cy="274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6099" y="2546374"/>
            <a:ext cx="13511900" cy="446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4388" y="10751766"/>
            <a:ext cx="4831080" cy="25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250" y="2225675"/>
            <a:ext cx="12851951" cy="45512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715"/>
              </a:lnSpc>
              <a:spcBef>
                <a:spcPts val="90"/>
              </a:spcBef>
            </a:pPr>
            <a:r>
              <a:rPr sz="9900" spc="-150" dirty="0">
                <a:latin typeface="Arial" panose="020B0604020202020204" pitchFamily="34" charset="0"/>
                <a:cs typeface="Arial" panose="020B0604020202020204" pitchFamily="34" charset="0"/>
              </a:rPr>
              <a:t>МОСКОВСКИЙ</a:t>
            </a:r>
          </a:p>
          <a:p>
            <a:pPr marL="12700" marR="34925">
              <a:lnSpc>
                <a:spcPts val="11550"/>
              </a:lnSpc>
              <a:spcBef>
                <a:spcPts val="495"/>
              </a:spcBef>
            </a:pPr>
            <a:r>
              <a:rPr sz="9900" spc="-15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 УНИВЕРСИТЕТ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9866" y="7523237"/>
            <a:ext cx="5545455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Университет </a:t>
            </a:r>
            <a:r>
              <a:rPr sz="2950" spc="70" dirty="0">
                <a:solidFill>
                  <a:srgbClr val="FFFFFF"/>
                </a:solidFill>
                <a:latin typeface="Arial"/>
                <a:cs typeface="Arial"/>
              </a:rPr>
              <a:t>нового</a:t>
            </a:r>
            <a:r>
              <a:rPr sz="295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35" dirty="0">
                <a:solidFill>
                  <a:srgbClr val="FFFFFF"/>
                </a:solidFill>
                <a:latin typeface="Arial"/>
                <a:cs typeface="Arial"/>
              </a:rPr>
              <a:t>поколения  </a:t>
            </a:r>
            <a:r>
              <a:rPr sz="2950" spc="3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950" spc="70" dirty="0">
                <a:solidFill>
                  <a:srgbClr val="FFFFFF"/>
                </a:solidFill>
                <a:latin typeface="Arial"/>
                <a:cs typeface="Arial"/>
              </a:rPr>
              <a:t>нового</a:t>
            </a:r>
            <a:r>
              <a:rPr sz="295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35" dirty="0">
                <a:solidFill>
                  <a:srgbClr val="FFFFFF"/>
                </a:solidFill>
                <a:latin typeface="Arial"/>
                <a:cs typeface="Arial"/>
              </a:rPr>
              <a:t>поколения</a:t>
            </a:r>
            <a:endParaRPr sz="2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846" y="6173352"/>
            <a:ext cx="12552045" cy="41636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sz="2950" spc="-5" dirty="0">
                <a:latin typeface="Arial"/>
                <a:cs typeface="Arial"/>
              </a:rPr>
              <a:t>Цель </a:t>
            </a:r>
            <a:r>
              <a:rPr sz="2950" spc="60" dirty="0">
                <a:latin typeface="Arial"/>
                <a:cs typeface="Arial"/>
              </a:rPr>
              <a:t>Института </a:t>
            </a:r>
            <a:r>
              <a:rPr sz="2950" spc="75" dirty="0">
                <a:latin typeface="Arial"/>
                <a:cs typeface="Arial"/>
              </a:rPr>
              <a:t>свободных </a:t>
            </a:r>
            <a:r>
              <a:rPr sz="2950" spc="120" dirty="0">
                <a:latin typeface="Arial"/>
                <a:cs typeface="Arial"/>
              </a:rPr>
              <a:t>искусств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85" dirty="0">
                <a:latin typeface="Arial"/>
                <a:cs typeface="Arial"/>
              </a:rPr>
              <a:t>наук </a:t>
            </a:r>
            <a:r>
              <a:rPr sz="2950" spc="75" dirty="0">
                <a:latin typeface="Arial"/>
                <a:cs typeface="Arial"/>
              </a:rPr>
              <a:t>ММУ </a:t>
            </a:r>
            <a:r>
              <a:rPr sz="2950" spc="-160" dirty="0">
                <a:latin typeface="Arial"/>
                <a:cs typeface="Arial"/>
              </a:rPr>
              <a:t>– </a:t>
            </a:r>
            <a:r>
              <a:rPr sz="2950" spc="55" dirty="0">
                <a:latin typeface="Arial"/>
                <a:cs typeface="Arial"/>
              </a:rPr>
              <a:t>воспитать  </a:t>
            </a:r>
            <a:r>
              <a:rPr sz="2950" spc="50" dirty="0">
                <a:latin typeface="Arial"/>
                <a:cs typeface="Arial"/>
              </a:rPr>
              <a:t>специалиста, </a:t>
            </a:r>
            <a:r>
              <a:rPr sz="2950" spc="85" dirty="0">
                <a:latin typeface="Arial"/>
                <a:cs typeface="Arial"/>
              </a:rPr>
              <a:t>который </a:t>
            </a:r>
            <a:r>
              <a:rPr sz="2950" spc="25" dirty="0">
                <a:latin typeface="Arial"/>
                <a:cs typeface="Arial"/>
              </a:rPr>
              <a:t>обладает </a:t>
            </a:r>
            <a:r>
              <a:rPr sz="2950" spc="100" dirty="0">
                <a:latin typeface="Arial"/>
                <a:cs typeface="Arial"/>
              </a:rPr>
              <a:t>широким </a:t>
            </a:r>
            <a:r>
              <a:rPr sz="2950" spc="60" dirty="0">
                <a:latin typeface="Arial"/>
                <a:cs typeface="Arial"/>
              </a:rPr>
              <a:t>гуманитарным</a:t>
            </a:r>
            <a:r>
              <a:rPr sz="2950" spc="-195" dirty="0">
                <a:latin typeface="Arial"/>
                <a:cs typeface="Arial"/>
              </a:rPr>
              <a:t> </a:t>
            </a:r>
            <a:r>
              <a:rPr sz="2950" spc="90" dirty="0">
                <a:latin typeface="Arial"/>
                <a:cs typeface="Arial"/>
              </a:rPr>
              <a:t>горизонтом 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80" dirty="0">
                <a:latin typeface="Arial"/>
                <a:cs typeface="Arial"/>
              </a:rPr>
              <a:t>свободно </a:t>
            </a:r>
            <a:r>
              <a:rPr sz="2950" spc="65" dirty="0">
                <a:latin typeface="Arial"/>
                <a:cs typeface="Arial"/>
              </a:rPr>
              <a:t>ориентируются </a:t>
            </a:r>
            <a:r>
              <a:rPr sz="2950" spc="80" dirty="0">
                <a:latin typeface="Arial"/>
                <a:cs typeface="Arial"/>
              </a:rPr>
              <a:t>в </a:t>
            </a:r>
            <a:r>
              <a:rPr sz="2950" spc="70" dirty="0">
                <a:latin typeface="Arial"/>
                <a:cs typeface="Arial"/>
              </a:rPr>
              <a:t>современной </a:t>
            </a:r>
            <a:r>
              <a:rPr sz="2950" spc="55" dirty="0">
                <a:latin typeface="Arial"/>
                <a:cs typeface="Arial"/>
              </a:rPr>
              <a:t>теории и</a:t>
            </a:r>
            <a:r>
              <a:rPr sz="2950" spc="-380" dirty="0">
                <a:latin typeface="Arial"/>
                <a:cs typeface="Arial"/>
              </a:rPr>
              <a:t> </a:t>
            </a:r>
            <a:r>
              <a:rPr sz="2950" spc="85" dirty="0">
                <a:latin typeface="Arial"/>
                <a:cs typeface="Arial"/>
              </a:rPr>
              <a:t>практике.</a:t>
            </a:r>
            <a:endParaRPr sz="2950">
              <a:latin typeface="Arial"/>
              <a:cs typeface="Arial"/>
            </a:endParaRPr>
          </a:p>
          <a:p>
            <a:pPr marL="12700" marR="3208655">
              <a:lnSpc>
                <a:spcPts val="2970"/>
              </a:lnSpc>
              <a:spcBef>
                <a:spcPts val="1150"/>
              </a:spcBef>
            </a:pPr>
            <a:r>
              <a:rPr sz="2950" spc="95" dirty="0">
                <a:latin typeface="Arial"/>
                <a:cs typeface="Arial"/>
              </a:rPr>
              <a:t>Погружен </a:t>
            </a:r>
            <a:r>
              <a:rPr sz="2950" spc="80" dirty="0">
                <a:latin typeface="Arial"/>
                <a:cs typeface="Arial"/>
              </a:rPr>
              <a:t>в </a:t>
            </a:r>
            <a:r>
              <a:rPr sz="2950" spc="90" dirty="0">
                <a:latin typeface="Arial"/>
                <a:cs typeface="Arial"/>
              </a:rPr>
              <a:t>историю </a:t>
            </a:r>
            <a:r>
              <a:rPr sz="2950" spc="50" dirty="0">
                <a:latin typeface="Arial"/>
                <a:cs typeface="Arial"/>
              </a:rPr>
              <a:t>философии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60" dirty="0">
                <a:latin typeface="Arial"/>
                <a:cs typeface="Arial"/>
              </a:rPr>
              <a:t>современные  </a:t>
            </a:r>
            <a:r>
              <a:rPr sz="2950" spc="65" dirty="0">
                <a:latin typeface="Arial"/>
                <a:cs typeface="Arial"/>
              </a:rPr>
              <a:t>междисциплинарные </a:t>
            </a:r>
            <a:r>
              <a:rPr sz="2950" spc="45" dirty="0">
                <a:latin typeface="Arial"/>
                <a:cs typeface="Arial"/>
              </a:rPr>
              <a:t>направления исследований:  </a:t>
            </a:r>
            <a:r>
              <a:rPr sz="2950" spc="60" dirty="0">
                <a:latin typeface="Arial"/>
                <a:cs typeface="Arial"/>
              </a:rPr>
              <a:t>постколониальную, </a:t>
            </a:r>
            <a:r>
              <a:rPr sz="2950" spc="75" dirty="0">
                <a:latin typeface="Arial"/>
                <a:cs typeface="Arial"/>
              </a:rPr>
              <a:t>гендерную </a:t>
            </a:r>
            <a:r>
              <a:rPr sz="2950" spc="70" dirty="0">
                <a:latin typeface="Arial"/>
                <a:cs typeface="Arial"/>
              </a:rPr>
              <a:t>теорию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100" dirty="0">
                <a:latin typeface="Arial"/>
                <a:cs typeface="Arial"/>
              </a:rPr>
              <a:t>так</a:t>
            </a:r>
            <a:r>
              <a:rPr sz="2950" spc="-229" dirty="0">
                <a:latin typeface="Arial"/>
                <a:cs typeface="Arial"/>
              </a:rPr>
              <a:t> </a:t>
            </a:r>
            <a:r>
              <a:rPr sz="2950" spc="5" dirty="0">
                <a:latin typeface="Arial"/>
                <a:cs typeface="Arial"/>
              </a:rPr>
              <a:t>далее.</a:t>
            </a:r>
            <a:endParaRPr sz="2950">
              <a:latin typeface="Arial"/>
              <a:cs typeface="Arial"/>
            </a:endParaRPr>
          </a:p>
          <a:p>
            <a:pPr marL="12700" marR="1014094">
              <a:lnSpc>
                <a:spcPts val="2970"/>
              </a:lnSpc>
              <a:spcBef>
                <a:spcPts val="1150"/>
              </a:spcBef>
            </a:pPr>
            <a:r>
              <a:rPr sz="2950" spc="10" dirty="0">
                <a:latin typeface="Arial"/>
                <a:cs typeface="Arial"/>
              </a:rPr>
              <a:t>Имеет </a:t>
            </a:r>
            <a:r>
              <a:rPr sz="2950" spc="80" dirty="0">
                <a:latin typeface="Arial"/>
                <a:cs typeface="Arial"/>
              </a:rPr>
              <a:t>навыки </a:t>
            </a:r>
            <a:r>
              <a:rPr sz="2950" spc="50" dirty="0">
                <a:latin typeface="Arial"/>
                <a:cs typeface="Arial"/>
              </a:rPr>
              <a:t>работы </a:t>
            </a:r>
            <a:r>
              <a:rPr sz="2950" spc="175" dirty="0">
                <a:latin typeface="Arial"/>
                <a:cs typeface="Arial"/>
              </a:rPr>
              <a:t>с </a:t>
            </a:r>
            <a:r>
              <a:rPr sz="2950" spc="20" dirty="0">
                <a:latin typeface="Arial"/>
                <a:cs typeface="Arial"/>
              </a:rPr>
              <a:t>медиа: </a:t>
            </a:r>
            <a:r>
              <a:rPr sz="2950" spc="60" dirty="0">
                <a:latin typeface="Arial"/>
                <a:cs typeface="Arial"/>
              </a:rPr>
              <a:t>от </a:t>
            </a:r>
            <a:r>
              <a:rPr sz="2950" spc="90" dirty="0">
                <a:latin typeface="Arial"/>
                <a:cs typeface="Arial"/>
              </a:rPr>
              <a:t>создания бумажных</a:t>
            </a:r>
            <a:r>
              <a:rPr sz="2950" spc="-445" dirty="0">
                <a:latin typeface="Arial"/>
                <a:cs typeface="Arial"/>
              </a:rPr>
              <a:t> </a:t>
            </a:r>
            <a:r>
              <a:rPr sz="2950" spc="65" dirty="0">
                <a:latin typeface="Arial"/>
                <a:cs typeface="Arial"/>
              </a:rPr>
              <a:t>изданий 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85" dirty="0">
                <a:latin typeface="Arial"/>
                <a:cs typeface="Arial"/>
              </a:rPr>
              <a:t>веб-проектов, </a:t>
            </a:r>
            <a:r>
              <a:rPr sz="2950" spc="70" dirty="0">
                <a:latin typeface="Arial"/>
                <a:cs typeface="Arial"/>
              </a:rPr>
              <a:t>до </a:t>
            </a:r>
            <a:r>
              <a:rPr sz="2950" spc="75" dirty="0">
                <a:latin typeface="Arial"/>
                <a:cs typeface="Arial"/>
              </a:rPr>
              <a:t>организации </a:t>
            </a:r>
            <a:r>
              <a:rPr sz="2950" spc="80" dirty="0">
                <a:latin typeface="Arial"/>
                <a:cs typeface="Arial"/>
              </a:rPr>
              <a:t>выставок. </a:t>
            </a:r>
            <a:r>
              <a:rPr sz="2950" spc="310" dirty="0">
                <a:latin typeface="Arial"/>
                <a:cs typeface="Arial"/>
              </a:rPr>
              <a:t>К</a:t>
            </a:r>
            <a:r>
              <a:rPr sz="2950" spc="-420" dirty="0">
                <a:latin typeface="Arial"/>
                <a:cs typeface="Arial"/>
              </a:rPr>
              <a:t> </a:t>
            </a:r>
            <a:r>
              <a:rPr sz="2950" spc="60" dirty="0">
                <a:latin typeface="Arial"/>
                <a:cs typeface="Arial"/>
              </a:rPr>
              <a:t>любому </a:t>
            </a:r>
            <a:r>
              <a:rPr sz="2950" spc="120" dirty="0">
                <a:latin typeface="Arial"/>
                <a:cs typeface="Arial"/>
              </a:rPr>
              <a:t>проекту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950" spc="70" dirty="0">
                <a:latin typeface="Arial"/>
                <a:cs typeface="Arial"/>
              </a:rPr>
              <a:t>относится </a:t>
            </a:r>
            <a:r>
              <a:rPr sz="2950" spc="195" dirty="0">
                <a:latin typeface="Arial"/>
                <a:cs typeface="Arial"/>
              </a:rPr>
              <a:t>как </a:t>
            </a:r>
            <a:r>
              <a:rPr sz="2950" spc="60" dirty="0">
                <a:latin typeface="Arial"/>
                <a:cs typeface="Arial"/>
              </a:rPr>
              <a:t>современный </a:t>
            </a:r>
            <a:r>
              <a:rPr sz="2950" spc="95" dirty="0">
                <a:latin typeface="Arial"/>
                <a:cs typeface="Arial"/>
              </a:rPr>
              <a:t>художник, </a:t>
            </a:r>
            <a:r>
              <a:rPr sz="2950" spc="60" dirty="0">
                <a:latin typeface="Arial"/>
                <a:cs typeface="Arial"/>
              </a:rPr>
              <a:t>то есть самое </a:t>
            </a:r>
            <a:r>
              <a:rPr sz="2950" spc="85" dirty="0">
                <a:latin typeface="Arial"/>
                <a:cs typeface="Arial"/>
              </a:rPr>
              <a:t>важное,</a:t>
            </a:r>
            <a:r>
              <a:rPr sz="2950" spc="-515" dirty="0">
                <a:latin typeface="Arial"/>
                <a:cs typeface="Arial"/>
              </a:rPr>
              <a:t> </a:t>
            </a:r>
            <a:r>
              <a:rPr sz="2950" spc="30" dirty="0">
                <a:latin typeface="Arial"/>
                <a:cs typeface="Arial"/>
              </a:rPr>
              <a:t>чем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ts val="3254"/>
              </a:lnSpc>
            </a:pPr>
            <a:r>
              <a:rPr sz="2950" spc="85" dirty="0">
                <a:latin typeface="Arial"/>
                <a:cs typeface="Arial"/>
              </a:rPr>
              <a:t>он </a:t>
            </a:r>
            <a:r>
              <a:rPr sz="2950" spc="25" dirty="0">
                <a:latin typeface="Arial"/>
                <a:cs typeface="Arial"/>
              </a:rPr>
              <a:t>обладает </a:t>
            </a:r>
            <a:r>
              <a:rPr sz="2950" spc="-160" dirty="0">
                <a:latin typeface="Arial"/>
                <a:cs typeface="Arial"/>
              </a:rPr>
              <a:t>– </a:t>
            </a:r>
            <a:r>
              <a:rPr sz="2950" spc="80" dirty="0">
                <a:latin typeface="Arial"/>
                <a:cs typeface="Arial"/>
              </a:rPr>
              <a:t>это </a:t>
            </a:r>
            <a:r>
              <a:rPr sz="2950" spc="100" dirty="0">
                <a:latin typeface="Arial"/>
                <a:cs typeface="Arial"/>
              </a:rPr>
              <a:t>критический</a:t>
            </a:r>
            <a:r>
              <a:rPr sz="2950" spc="-10" dirty="0">
                <a:latin typeface="Arial"/>
                <a:cs typeface="Arial"/>
              </a:rPr>
              <a:t> </a:t>
            </a:r>
            <a:r>
              <a:rPr sz="2950" spc="60" dirty="0">
                <a:latin typeface="Arial"/>
                <a:cs typeface="Arial"/>
              </a:rPr>
              <a:t>взгляд.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546" y="1570632"/>
            <a:ext cx="9209143" cy="4371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4388" y="1450124"/>
            <a:ext cx="3545840" cy="3460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ts val="4750"/>
              </a:lnSpc>
              <a:spcBef>
                <a:spcPts val="295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 </a:t>
            </a:r>
            <a:r>
              <a:rPr sz="1950" spc="5" dirty="0">
                <a:latin typeface="Trebuchet MS"/>
                <a:cs typeface="Trebuchet MS"/>
              </a:rPr>
              <a:t>подготовки  </a:t>
            </a:r>
            <a:r>
              <a:rPr sz="1950" spc="20" dirty="0">
                <a:latin typeface="Trebuchet MS"/>
                <a:cs typeface="Trebuchet MS"/>
              </a:rPr>
              <a:t>Уровни </a:t>
            </a:r>
            <a:r>
              <a:rPr sz="1950" spc="45" dirty="0">
                <a:latin typeface="Trebuchet MS"/>
                <a:cs typeface="Trebuchet MS"/>
              </a:rPr>
              <a:t>образования  </a:t>
            </a:r>
            <a:r>
              <a:rPr sz="1950" spc="15" dirty="0">
                <a:latin typeface="Trebuchet MS"/>
                <a:cs typeface="Trebuchet MS"/>
              </a:rPr>
              <a:t>Дополнительное</a:t>
            </a:r>
            <a:r>
              <a:rPr sz="1950" spc="-14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образование  Лицей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85" dirty="0"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1950" spc="25" dirty="0">
                <a:latin typeface="Trebuchet MS"/>
                <a:cs typeface="Trebuchet MS"/>
              </a:rPr>
              <a:t>Открытый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3792" y="5193391"/>
            <a:ext cx="366522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889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70"/>
              </a:spcBef>
            </a:pPr>
            <a:r>
              <a:rPr sz="1950" spc="25" dirty="0">
                <a:latin typeface="Trebuchet MS"/>
                <a:cs typeface="Trebuchet MS"/>
              </a:rPr>
              <a:t>Институт </a:t>
            </a:r>
            <a:r>
              <a:rPr sz="1950" spc="30" dirty="0">
                <a:latin typeface="Trebuchet MS"/>
                <a:cs typeface="Trebuchet MS"/>
              </a:rPr>
              <a:t>свободных</a:t>
            </a:r>
            <a:r>
              <a:rPr sz="1950" spc="-220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искусств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792" y="5517989"/>
            <a:ext cx="91122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230"/>
              </a:lnSpc>
            </a:pPr>
            <a:r>
              <a:rPr sz="1950" spc="10" dirty="0">
                <a:latin typeface="Trebuchet MS"/>
                <a:cs typeface="Trebuchet MS"/>
              </a:rPr>
              <a:t>и</a:t>
            </a:r>
            <a:r>
              <a:rPr sz="1950" spc="-130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388" y="6090632"/>
            <a:ext cx="309626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7720" y="7434539"/>
            <a:ext cx="12980035" cy="18268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950" spc="130" dirty="0">
                <a:latin typeface="Arial"/>
                <a:cs typeface="Arial"/>
              </a:rPr>
              <a:t>Московская </a:t>
            </a:r>
            <a:r>
              <a:rPr sz="2950" spc="55" dirty="0">
                <a:latin typeface="Arial"/>
                <a:cs typeface="Arial"/>
              </a:rPr>
              <a:t>школа </a:t>
            </a:r>
            <a:r>
              <a:rPr sz="2950" spc="95" dirty="0">
                <a:latin typeface="Arial"/>
                <a:cs typeface="Arial"/>
              </a:rPr>
              <a:t>нового </a:t>
            </a:r>
            <a:r>
              <a:rPr sz="2950" spc="125" dirty="0">
                <a:latin typeface="Arial"/>
                <a:cs typeface="Arial"/>
              </a:rPr>
              <a:t>кино </a:t>
            </a:r>
            <a:r>
              <a:rPr sz="2950" spc="-160" dirty="0">
                <a:latin typeface="Arial"/>
                <a:cs typeface="Arial"/>
              </a:rPr>
              <a:t>– </a:t>
            </a:r>
            <a:r>
              <a:rPr sz="2950" spc="25" dirty="0">
                <a:latin typeface="Arial"/>
                <a:cs typeface="Arial"/>
              </a:rPr>
              <a:t>подразделение</a:t>
            </a:r>
            <a:r>
              <a:rPr sz="2950" spc="-335" dirty="0">
                <a:latin typeface="Arial"/>
                <a:cs typeface="Arial"/>
              </a:rPr>
              <a:t> </a:t>
            </a:r>
            <a:r>
              <a:rPr sz="2950" spc="-70" dirty="0">
                <a:latin typeface="Arial"/>
                <a:cs typeface="Arial"/>
              </a:rPr>
              <a:t>ММУ.</a:t>
            </a:r>
            <a:endParaRPr sz="2950" dirty="0">
              <a:latin typeface="Arial"/>
              <a:cs typeface="Arial"/>
            </a:endParaRPr>
          </a:p>
          <a:p>
            <a:pPr marL="12700" marR="5080">
              <a:lnSpc>
                <a:spcPts val="2970"/>
              </a:lnSpc>
              <a:spcBef>
                <a:spcPts val="1155"/>
              </a:spcBef>
            </a:pPr>
            <a:r>
              <a:rPr sz="2950" spc="200" dirty="0">
                <a:latin typeface="Arial"/>
                <a:cs typeface="Arial"/>
              </a:rPr>
              <a:t>МШНК </a:t>
            </a:r>
            <a:r>
              <a:rPr sz="2950" spc="55" dirty="0">
                <a:latin typeface="Arial"/>
                <a:cs typeface="Arial"/>
              </a:rPr>
              <a:t>ставит </a:t>
            </a:r>
            <a:r>
              <a:rPr sz="2950" spc="70" dirty="0">
                <a:latin typeface="Arial"/>
                <a:cs typeface="Arial"/>
              </a:rPr>
              <a:t>своей </a:t>
            </a:r>
            <a:r>
              <a:rPr sz="2950" spc="35" dirty="0">
                <a:latin typeface="Arial"/>
                <a:cs typeface="Arial"/>
              </a:rPr>
              <a:t>целью </a:t>
            </a:r>
            <a:r>
              <a:rPr sz="2950" spc="55" dirty="0">
                <a:latin typeface="Arial"/>
                <a:cs typeface="Arial"/>
              </a:rPr>
              <a:t>выпустить </a:t>
            </a:r>
            <a:r>
              <a:rPr sz="2950" spc="50" dirty="0">
                <a:latin typeface="Arial"/>
                <a:cs typeface="Arial"/>
              </a:rPr>
              <a:t>для </a:t>
            </a:r>
            <a:r>
              <a:rPr sz="2950" spc="80" dirty="0">
                <a:latin typeface="Arial"/>
                <a:cs typeface="Arial"/>
              </a:rPr>
              <a:t>киноиндустрии</a:t>
            </a:r>
            <a:r>
              <a:rPr sz="2950" spc="-385" dirty="0">
                <a:latin typeface="Arial"/>
                <a:cs typeface="Arial"/>
              </a:rPr>
              <a:t> </a:t>
            </a:r>
            <a:r>
              <a:rPr sz="2950" spc="95" dirty="0">
                <a:latin typeface="Arial"/>
                <a:cs typeface="Arial"/>
              </a:rPr>
              <a:t>режиссеров,  </a:t>
            </a:r>
            <a:r>
              <a:rPr sz="2950" spc="60" dirty="0">
                <a:latin typeface="Arial"/>
                <a:cs typeface="Arial"/>
              </a:rPr>
              <a:t>сценаристов, операторов, </a:t>
            </a:r>
            <a:r>
              <a:rPr sz="2950" spc="80" dirty="0">
                <a:latin typeface="Arial"/>
                <a:cs typeface="Arial"/>
              </a:rPr>
              <a:t>актеров, </a:t>
            </a:r>
            <a:r>
              <a:rPr sz="2950" spc="55" dirty="0">
                <a:latin typeface="Arial"/>
                <a:cs typeface="Arial"/>
              </a:rPr>
              <a:t>владеющих </a:t>
            </a:r>
            <a:r>
              <a:rPr sz="2950" spc="65" dirty="0">
                <a:latin typeface="Arial"/>
                <a:cs typeface="Arial"/>
              </a:rPr>
              <a:t>навыками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45" dirty="0">
                <a:latin typeface="Arial"/>
                <a:cs typeface="Arial"/>
              </a:rPr>
              <a:t>знаниями,  </a:t>
            </a:r>
            <a:r>
              <a:rPr sz="2950" spc="80" dirty="0">
                <a:latin typeface="Arial"/>
                <a:cs typeface="Arial"/>
              </a:rPr>
              <a:t>которые </a:t>
            </a:r>
            <a:r>
              <a:rPr sz="2950" spc="20" dirty="0">
                <a:latin typeface="Arial"/>
                <a:cs typeface="Arial"/>
              </a:rPr>
              <a:t>требует </a:t>
            </a:r>
            <a:r>
              <a:rPr sz="2950" spc="65" dirty="0">
                <a:latin typeface="Arial"/>
                <a:cs typeface="Arial"/>
              </a:rPr>
              <a:t>современное</a:t>
            </a:r>
            <a:r>
              <a:rPr sz="2950" spc="-90" dirty="0">
                <a:latin typeface="Arial"/>
                <a:cs typeface="Arial"/>
              </a:rPr>
              <a:t> </a:t>
            </a:r>
            <a:r>
              <a:rPr sz="2950" spc="80" dirty="0">
                <a:latin typeface="Arial"/>
                <a:cs typeface="Arial"/>
              </a:rPr>
              <a:t>кино.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0420" y="1570632"/>
            <a:ext cx="10216547" cy="5696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2262" y="1450124"/>
            <a:ext cx="3545840" cy="436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ts val="4750"/>
              </a:lnSpc>
              <a:spcBef>
                <a:spcPts val="295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 </a:t>
            </a:r>
            <a:r>
              <a:rPr sz="1950" spc="5" dirty="0">
                <a:latin typeface="Trebuchet MS"/>
                <a:cs typeface="Trebuchet MS"/>
              </a:rPr>
              <a:t>подготовки  </a:t>
            </a:r>
            <a:r>
              <a:rPr sz="1950" spc="20" dirty="0">
                <a:latin typeface="Trebuchet MS"/>
                <a:cs typeface="Trebuchet MS"/>
              </a:rPr>
              <a:t>Уровни </a:t>
            </a:r>
            <a:r>
              <a:rPr sz="1950" spc="45" dirty="0">
                <a:latin typeface="Trebuchet MS"/>
                <a:cs typeface="Trebuchet MS"/>
              </a:rPr>
              <a:t>образования  </a:t>
            </a:r>
            <a:r>
              <a:rPr sz="1950" spc="15" dirty="0">
                <a:latin typeface="Trebuchet MS"/>
                <a:cs typeface="Trebuchet MS"/>
              </a:rPr>
              <a:t>Дополнительное</a:t>
            </a:r>
            <a:r>
              <a:rPr sz="1950" spc="-14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образование  Лицей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85" dirty="0"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1950" spc="25" dirty="0">
                <a:latin typeface="Trebuchet MS"/>
                <a:cs typeface="Trebuchet MS"/>
              </a:rPr>
              <a:t>Открытый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940">
              <a:lnSpc>
                <a:spcPct val="101499"/>
              </a:lnSpc>
            </a:pPr>
            <a:r>
              <a:rPr sz="1950" spc="25" dirty="0">
                <a:latin typeface="Trebuchet MS"/>
                <a:cs typeface="Trebuchet MS"/>
              </a:rPr>
              <a:t>Институт </a:t>
            </a:r>
            <a:r>
              <a:rPr sz="1950" spc="30" dirty="0">
                <a:latin typeface="Trebuchet MS"/>
                <a:cs typeface="Trebuchet MS"/>
              </a:rPr>
              <a:t>свободных</a:t>
            </a:r>
            <a:r>
              <a:rPr sz="1950" spc="-225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искусств  </a:t>
            </a:r>
            <a:r>
              <a:rPr sz="1950" spc="10" dirty="0">
                <a:latin typeface="Trebuchet MS"/>
                <a:cs typeface="Trebuchet MS"/>
              </a:rPr>
              <a:t>и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1666" y="6106086"/>
            <a:ext cx="366522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sz="1950" spc="55" dirty="0">
                <a:latin typeface="Trebuchet MS"/>
                <a:cs typeface="Trebuchet MS"/>
              </a:rPr>
              <a:t>Московская </a:t>
            </a:r>
            <a:r>
              <a:rPr sz="1950" spc="15" dirty="0">
                <a:latin typeface="Trebuchet MS"/>
                <a:cs typeface="Trebuchet MS"/>
              </a:rPr>
              <a:t>школа</a:t>
            </a:r>
            <a:r>
              <a:rPr sz="1950" spc="-260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нового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1666" y="6430683"/>
            <a:ext cx="91122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165"/>
              </a:lnSpc>
            </a:pPr>
            <a:r>
              <a:rPr sz="1950" dirty="0"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122248" y="7148337"/>
            <a:ext cx="801983" cy="95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5304" y="8660501"/>
            <a:ext cx="7165975" cy="754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14"/>
              </a:spcBef>
            </a:pPr>
            <a:r>
              <a:rPr sz="2950" spc="50" dirty="0">
                <a:latin typeface="Arial"/>
                <a:cs typeface="Arial"/>
              </a:rPr>
              <a:t>Современное </a:t>
            </a:r>
            <a:r>
              <a:rPr sz="2950" spc="114" dirty="0">
                <a:latin typeface="Arial"/>
                <a:cs typeface="Arial"/>
              </a:rPr>
              <a:t>искусство </a:t>
            </a:r>
            <a:r>
              <a:rPr sz="2950" spc="80" dirty="0">
                <a:latin typeface="Arial"/>
                <a:cs typeface="Arial"/>
              </a:rPr>
              <a:t>в </a:t>
            </a:r>
            <a:r>
              <a:rPr sz="2950" spc="70" dirty="0">
                <a:latin typeface="Arial"/>
                <a:cs typeface="Arial"/>
              </a:rPr>
              <a:t>стенах</a:t>
            </a:r>
            <a:r>
              <a:rPr sz="2950" spc="-229" dirty="0">
                <a:latin typeface="Arial"/>
                <a:cs typeface="Arial"/>
              </a:rPr>
              <a:t> </a:t>
            </a:r>
            <a:r>
              <a:rPr sz="2950" spc="15" dirty="0">
                <a:latin typeface="Arial"/>
                <a:cs typeface="Arial"/>
              </a:rPr>
              <a:t>ММУ: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ts val="2255"/>
              </a:lnSpc>
            </a:pPr>
            <a:r>
              <a:rPr sz="1950" spc="-35" dirty="0">
                <a:latin typeface="Trebuchet MS"/>
                <a:cs typeface="Trebuchet MS"/>
              </a:rPr>
              <a:t>паблик-арт, </a:t>
            </a:r>
            <a:r>
              <a:rPr sz="1950" spc="-5" dirty="0">
                <a:latin typeface="Trebuchet MS"/>
                <a:cs typeface="Trebuchet MS"/>
              </a:rPr>
              <a:t>комьюнити-арт,</a:t>
            </a:r>
            <a:r>
              <a:rPr sz="1950" spc="-160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инсталляции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91642" y="7148337"/>
            <a:ext cx="1616338" cy="510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05304" y="1450124"/>
            <a:ext cx="16078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0" dirty="0">
                <a:latin typeface="Arial"/>
                <a:cs typeface="Arial"/>
              </a:rPr>
              <a:t>П</a:t>
            </a:r>
            <a:r>
              <a:rPr sz="2950" spc="60" dirty="0">
                <a:latin typeface="Arial"/>
                <a:cs typeface="Arial"/>
              </a:rPr>
              <a:t>р</a:t>
            </a:r>
            <a:r>
              <a:rPr sz="2950" spc="95" dirty="0">
                <a:latin typeface="Arial"/>
                <a:cs typeface="Arial"/>
              </a:rPr>
              <a:t>о</a:t>
            </a:r>
            <a:r>
              <a:rPr sz="2950" spc="-5" dirty="0">
                <a:latin typeface="Arial"/>
                <a:cs typeface="Arial"/>
              </a:rPr>
              <a:t>е</a:t>
            </a:r>
            <a:r>
              <a:rPr sz="2950" spc="355" dirty="0">
                <a:latin typeface="Arial"/>
                <a:cs typeface="Arial"/>
              </a:rPr>
              <a:t>к</a:t>
            </a:r>
            <a:r>
              <a:rPr sz="2950" spc="25" dirty="0">
                <a:latin typeface="Arial"/>
                <a:cs typeface="Arial"/>
              </a:rPr>
              <a:t>т</a:t>
            </a:r>
            <a:r>
              <a:rPr sz="2950" spc="20" dirty="0">
                <a:latin typeface="Arial"/>
                <a:cs typeface="Arial"/>
              </a:rPr>
              <a:t>ы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7088" y="1570632"/>
            <a:ext cx="8837427" cy="8041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8004" y="3743341"/>
            <a:ext cx="9209405" cy="0"/>
          </a:xfrm>
          <a:custGeom>
            <a:avLst/>
            <a:gdLst/>
            <a:ahLst/>
            <a:cxnLst/>
            <a:rect l="l" t="t" r="r" b="b"/>
            <a:pathLst>
              <a:path w="9209405">
                <a:moveTo>
                  <a:pt x="0" y="0"/>
                </a:moveTo>
                <a:lnTo>
                  <a:pt x="9209143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8004" y="4729353"/>
            <a:ext cx="9209405" cy="0"/>
          </a:xfrm>
          <a:custGeom>
            <a:avLst/>
            <a:gdLst/>
            <a:ahLst/>
            <a:cxnLst/>
            <a:rect l="l" t="t" r="r" b="b"/>
            <a:pathLst>
              <a:path w="9209405">
                <a:moveTo>
                  <a:pt x="0" y="0"/>
                </a:moveTo>
                <a:lnTo>
                  <a:pt x="9209143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8004" y="5460566"/>
            <a:ext cx="9209405" cy="0"/>
          </a:xfrm>
          <a:custGeom>
            <a:avLst/>
            <a:gdLst/>
            <a:ahLst/>
            <a:cxnLst/>
            <a:rect l="l" t="t" r="r" b="b"/>
            <a:pathLst>
              <a:path w="9209405">
                <a:moveTo>
                  <a:pt x="0" y="0"/>
                </a:moveTo>
                <a:lnTo>
                  <a:pt x="9209143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8004" y="6453981"/>
            <a:ext cx="9209405" cy="0"/>
          </a:xfrm>
          <a:custGeom>
            <a:avLst/>
            <a:gdLst/>
            <a:ahLst/>
            <a:cxnLst/>
            <a:rect l="l" t="t" r="r" b="b"/>
            <a:pathLst>
              <a:path w="9209405">
                <a:moveTo>
                  <a:pt x="0" y="0"/>
                </a:moveTo>
                <a:lnTo>
                  <a:pt x="9209143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18004" y="8579570"/>
            <a:ext cx="9209405" cy="0"/>
          </a:xfrm>
          <a:custGeom>
            <a:avLst/>
            <a:gdLst/>
            <a:ahLst/>
            <a:cxnLst/>
            <a:rect l="l" t="t" r="r" b="b"/>
            <a:pathLst>
              <a:path w="9209405">
                <a:moveTo>
                  <a:pt x="0" y="0"/>
                </a:moveTo>
                <a:lnTo>
                  <a:pt x="9209143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87818" y="6962981"/>
            <a:ext cx="1489483" cy="85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05304" y="2813392"/>
            <a:ext cx="7536815" cy="418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5525">
              <a:lnSpc>
                <a:spcPct val="158400"/>
              </a:lnSpc>
              <a:spcBef>
                <a:spcPts val="95"/>
              </a:spcBef>
            </a:pPr>
            <a:r>
              <a:rPr sz="2950" spc="65" dirty="0">
                <a:latin typeface="Arial"/>
                <a:cs typeface="Arial"/>
              </a:rPr>
              <a:t>Студенческая </a:t>
            </a:r>
            <a:r>
              <a:rPr sz="2950" spc="90" dirty="0">
                <a:latin typeface="Arial"/>
                <a:cs typeface="Arial"/>
              </a:rPr>
              <a:t>редакция  </a:t>
            </a:r>
            <a:r>
              <a:rPr sz="2950" spc="55" dirty="0">
                <a:latin typeface="Arial"/>
                <a:cs typeface="Arial"/>
              </a:rPr>
              <a:t>Студенческое </a:t>
            </a:r>
            <a:r>
              <a:rPr sz="2950" spc="75" dirty="0">
                <a:latin typeface="Arial"/>
                <a:cs typeface="Arial"/>
              </a:rPr>
              <a:t>рекламное</a:t>
            </a:r>
            <a:r>
              <a:rPr sz="2950" spc="-90" dirty="0">
                <a:latin typeface="Arial"/>
                <a:cs typeface="Arial"/>
              </a:rPr>
              <a:t> </a:t>
            </a:r>
            <a:r>
              <a:rPr sz="2950" spc="65" dirty="0">
                <a:latin typeface="Arial"/>
                <a:cs typeface="Arial"/>
              </a:rPr>
              <a:t>агентство</a:t>
            </a:r>
            <a:endParaRPr sz="2950" dirty="0">
              <a:latin typeface="Arial"/>
              <a:cs typeface="Arial"/>
            </a:endParaRPr>
          </a:p>
          <a:p>
            <a:pPr marL="12700">
              <a:lnSpc>
                <a:spcPts val="2175"/>
              </a:lnSpc>
            </a:pPr>
            <a:r>
              <a:rPr sz="1950" spc="20" dirty="0">
                <a:latin typeface="Trebuchet MS"/>
                <a:cs typeface="Trebuchet MS"/>
              </a:rPr>
              <a:t>при </a:t>
            </a:r>
            <a:r>
              <a:rPr sz="1950" spc="-5" dirty="0">
                <a:latin typeface="Trebuchet MS"/>
                <a:cs typeface="Trebuchet MS"/>
              </a:rPr>
              <a:t>поддержке</a:t>
            </a:r>
            <a:r>
              <a:rPr sz="1950" spc="-215" dirty="0">
                <a:latin typeface="Trebuchet MS"/>
                <a:cs typeface="Trebuchet MS"/>
              </a:rPr>
              <a:t> </a:t>
            </a:r>
            <a:r>
              <a:rPr sz="1950" spc="145" dirty="0">
                <a:latin typeface="Trebuchet MS"/>
                <a:cs typeface="Trebuchet MS"/>
              </a:rPr>
              <a:t>VK</a:t>
            </a:r>
            <a:endParaRPr sz="19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50" spc="55" dirty="0">
                <a:latin typeface="Arial"/>
                <a:cs typeface="Arial"/>
              </a:rPr>
              <a:t>Собственная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35" dirty="0">
                <a:latin typeface="Arial"/>
                <a:cs typeface="Arial"/>
              </a:rPr>
              <a:t>телестудия</a:t>
            </a:r>
            <a:endParaRPr sz="2950" dirty="0">
              <a:latin typeface="Arial"/>
              <a:cs typeface="Arial"/>
            </a:endParaRPr>
          </a:p>
          <a:p>
            <a:pPr marL="12700">
              <a:lnSpc>
                <a:spcPts val="3454"/>
              </a:lnSpc>
              <a:spcBef>
                <a:spcPts val="2065"/>
              </a:spcBef>
            </a:pPr>
            <a:r>
              <a:rPr sz="2950" spc="70" dirty="0">
                <a:latin typeface="Arial"/>
                <a:cs typeface="Arial"/>
              </a:rPr>
              <a:t>Высшая </a:t>
            </a:r>
            <a:r>
              <a:rPr sz="2950" spc="55" dirty="0">
                <a:latin typeface="Arial"/>
                <a:cs typeface="Arial"/>
              </a:rPr>
              <a:t>школа </a:t>
            </a:r>
            <a:r>
              <a:rPr sz="2950" spc="65" dirty="0">
                <a:latin typeface="Arial"/>
                <a:cs typeface="Arial"/>
              </a:rPr>
              <a:t>бизнеса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65" dirty="0">
                <a:latin typeface="Arial"/>
                <a:cs typeface="Arial"/>
              </a:rPr>
              <a:t>менеджмента</a:t>
            </a:r>
            <a:r>
              <a:rPr sz="2950" spc="-240" dirty="0">
                <a:latin typeface="Arial"/>
                <a:cs typeface="Arial"/>
              </a:rPr>
              <a:t> </a:t>
            </a:r>
            <a:r>
              <a:rPr sz="2950" spc="-160" dirty="0">
                <a:latin typeface="Arial"/>
                <a:cs typeface="Arial"/>
              </a:rPr>
              <a:t>–</a:t>
            </a:r>
            <a:endParaRPr sz="2950" dirty="0">
              <a:latin typeface="Arial"/>
              <a:cs typeface="Arial"/>
            </a:endParaRPr>
          </a:p>
          <a:p>
            <a:pPr marL="12700">
              <a:lnSpc>
                <a:spcPts val="2255"/>
              </a:lnSpc>
            </a:pPr>
            <a:r>
              <a:rPr sz="1950" spc="70" dirty="0">
                <a:latin typeface="Trebuchet MS"/>
                <a:cs typeface="Trebuchet MS"/>
              </a:rPr>
              <a:t>программа </a:t>
            </a:r>
            <a:r>
              <a:rPr sz="1950" spc="35" dirty="0">
                <a:latin typeface="Trebuchet MS"/>
                <a:cs typeface="Trebuchet MS"/>
              </a:rPr>
              <a:t>работа </a:t>
            </a:r>
            <a:r>
              <a:rPr sz="1950" spc="65" dirty="0">
                <a:latin typeface="Trebuchet MS"/>
                <a:cs typeface="Trebuchet MS"/>
              </a:rPr>
              <a:t>+</a:t>
            </a:r>
            <a:r>
              <a:rPr sz="1950" spc="-395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учеба</a:t>
            </a:r>
            <a:endParaRPr sz="19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50" spc="65" dirty="0">
                <a:latin typeface="Arial"/>
                <a:cs typeface="Arial"/>
              </a:rPr>
              <a:t>Партнерство </a:t>
            </a:r>
            <a:r>
              <a:rPr sz="2950" spc="175" dirty="0">
                <a:latin typeface="Arial"/>
                <a:cs typeface="Arial"/>
              </a:rPr>
              <a:t>с </a:t>
            </a:r>
            <a:r>
              <a:rPr sz="2950" spc="45" dirty="0">
                <a:latin typeface="Arial"/>
                <a:cs typeface="Arial"/>
              </a:rPr>
              <a:t>центрами</a:t>
            </a:r>
            <a:r>
              <a:rPr sz="2950" spc="-240" dirty="0">
                <a:latin typeface="Arial"/>
                <a:cs typeface="Arial"/>
              </a:rPr>
              <a:t> </a:t>
            </a:r>
            <a:r>
              <a:rPr sz="2950" spc="45" dirty="0">
                <a:latin typeface="Arial"/>
                <a:cs typeface="Arial"/>
              </a:rPr>
              <a:t>культуры: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61982" y="7148337"/>
            <a:ext cx="1281699" cy="746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5304" y="4989032"/>
            <a:ext cx="4462145" cy="5152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40" dirty="0">
                <a:latin typeface="Trebuchet MS"/>
                <a:cs typeface="Trebuchet MS"/>
              </a:rPr>
              <a:t>Московский </a:t>
            </a:r>
            <a:r>
              <a:rPr sz="1950" spc="25" dirty="0">
                <a:latin typeface="Trebuchet MS"/>
                <a:cs typeface="Trebuchet MS"/>
              </a:rPr>
              <a:t>международный </a:t>
            </a:r>
            <a:r>
              <a:rPr sz="1950" spc="20" dirty="0">
                <a:latin typeface="Trebuchet MS"/>
                <a:cs typeface="Trebuchet MS"/>
              </a:rPr>
              <a:t>универ-  </a:t>
            </a:r>
            <a:r>
              <a:rPr sz="1950" spc="-5" dirty="0">
                <a:latin typeface="Trebuchet MS"/>
                <a:cs typeface="Trebuchet MS"/>
              </a:rPr>
              <a:t>ситет </a:t>
            </a:r>
            <a:r>
              <a:rPr sz="1950" spc="25" dirty="0">
                <a:latin typeface="Trebuchet MS"/>
                <a:cs typeface="Trebuchet MS"/>
              </a:rPr>
              <a:t>был </a:t>
            </a:r>
            <a:r>
              <a:rPr sz="1950" spc="60" dirty="0">
                <a:latin typeface="Trebuchet MS"/>
                <a:cs typeface="Trebuchet MS"/>
              </a:rPr>
              <a:t>создан </a:t>
            </a:r>
            <a:r>
              <a:rPr sz="1950" spc="15" dirty="0">
                <a:latin typeface="Trebuchet MS"/>
                <a:cs typeface="Trebuchet MS"/>
              </a:rPr>
              <a:t>более </a:t>
            </a:r>
            <a:r>
              <a:rPr sz="1950" spc="10" dirty="0">
                <a:latin typeface="Trebuchet MS"/>
                <a:cs typeface="Trebuchet MS"/>
              </a:rPr>
              <a:t>двух </a:t>
            </a:r>
            <a:r>
              <a:rPr sz="1950" spc="25" dirty="0">
                <a:latin typeface="Trebuchet MS"/>
                <a:cs typeface="Trebuchet MS"/>
              </a:rPr>
              <a:t>десяти-  </a:t>
            </a:r>
            <a:r>
              <a:rPr sz="1950" spc="-20" dirty="0">
                <a:latin typeface="Trebuchet MS"/>
                <a:cs typeface="Trebuchet MS"/>
              </a:rPr>
              <a:t>летий </a:t>
            </a:r>
            <a:r>
              <a:rPr sz="1950" dirty="0">
                <a:latin typeface="Trebuchet MS"/>
                <a:cs typeface="Trebuchet MS"/>
              </a:rPr>
              <a:t>назад. </a:t>
            </a:r>
            <a:r>
              <a:rPr sz="1950" spc="100" dirty="0">
                <a:latin typeface="Trebuchet MS"/>
                <a:cs typeface="Trebuchet MS"/>
              </a:rPr>
              <a:t>У </a:t>
            </a:r>
            <a:r>
              <a:rPr sz="1950" spc="25" dirty="0">
                <a:latin typeface="Trebuchet MS"/>
                <a:cs typeface="Trebuchet MS"/>
              </a:rPr>
              <a:t>него </a:t>
            </a:r>
            <a:r>
              <a:rPr sz="1950" spc="35" dirty="0">
                <a:latin typeface="Trebuchet MS"/>
                <a:cs typeface="Trebuchet MS"/>
              </a:rPr>
              <a:t>богатая </a:t>
            </a:r>
            <a:r>
              <a:rPr sz="1950" spc="25" dirty="0">
                <a:latin typeface="Trebuchet MS"/>
                <a:cs typeface="Trebuchet MS"/>
              </a:rPr>
              <a:t>история  </a:t>
            </a:r>
            <a:r>
              <a:rPr sz="1950" spc="10" dirty="0">
                <a:latin typeface="Trebuchet MS"/>
                <a:cs typeface="Trebuchet MS"/>
              </a:rPr>
              <a:t>и </a:t>
            </a:r>
            <a:r>
              <a:rPr sz="1950" spc="35" dirty="0">
                <a:latin typeface="Trebuchet MS"/>
                <a:cs typeface="Trebuchet MS"/>
              </a:rPr>
              <a:t>есть </a:t>
            </a:r>
            <a:r>
              <a:rPr sz="1950" spc="45" dirty="0">
                <a:latin typeface="Trebuchet MS"/>
                <a:cs typeface="Trebuchet MS"/>
              </a:rPr>
              <a:t>свои </a:t>
            </a:r>
            <a:r>
              <a:rPr sz="1950" spc="-25" dirty="0">
                <a:latin typeface="Trebuchet MS"/>
                <a:cs typeface="Trebuchet MS"/>
              </a:rPr>
              <a:t>традиции, </a:t>
            </a:r>
            <a:r>
              <a:rPr sz="1950" spc="15" dirty="0">
                <a:latin typeface="Trebuchet MS"/>
                <a:cs typeface="Trebuchet MS"/>
              </a:rPr>
              <a:t>берущие </a:t>
            </a:r>
            <a:r>
              <a:rPr sz="1950" spc="40" dirty="0">
                <a:latin typeface="Trebuchet MS"/>
                <a:cs typeface="Trebuchet MS"/>
              </a:rPr>
              <a:t>нача-  </a:t>
            </a:r>
            <a:r>
              <a:rPr sz="1950" spc="30" dirty="0">
                <a:latin typeface="Trebuchet MS"/>
                <a:cs typeface="Trebuchet MS"/>
              </a:rPr>
              <a:t>ло </a:t>
            </a:r>
            <a:r>
              <a:rPr sz="1950" spc="65" dirty="0">
                <a:latin typeface="Trebuchet MS"/>
                <a:cs typeface="Trebuchet MS"/>
              </a:rPr>
              <a:t>в </a:t>
            </a:r>
            <a:r>
              <a:rPr sz="1950" dirty="0">
                <a:latin typeface="Trebuchet MS"/>
                <a:cs typeface="Trebuchet MS"/>
              </a:rPr>
              <a:t>идеях </a:t>
            </a:r>
            <a:r>
              <a:rPr sz="1950" spc="10" dirty="0">
                <a:latin typeface="Trebuchet MS"/>
                <a:cs typeface="Trebuchet MS"/>
              </a:rPr>
              <a:t>и </a:t>
            </a:r>
            <a:r>
              <a:rPr sz="1950" spc="15" dirty="0">
                <a:latin typeface="Trebuchet MS"/>
                <a:cs typeface="Trebuchet MS"/>
              </a:rPr>
              <a:t>представлениях </a:t>
            </a:r>
            <a:r>
              <a:rPr sz="1950" spc="25" dirty="0">
                <a:latin typeface="Trebuchet MS"/>
                <a:cs typeface="Trebuchet MS"/>
              </a:rPr>
              <a:t>его  </a:t>
            </a:r>
            <a:r>
              <a:rPr sz="1950" spc="-10" dirty="0">
                <a:latin typeface="Trebuchet MS"/>
                <a:cs typeface="Trebuchet MS"/>
              </a:rPr>
              <a:t>основателей. </a:t>
            </a:r>
            <a:r>
              <a:rPr sz="1950" spc="100" dirty="0">
                <a:latin typeface="Trebuchet MS"/>
                <a:cs typeface="Trebuchet MS"/>
              </a:rPr>
              <a:t>Но </a:t>
            </a:r>
            <a:r>
              <a:rPr sz="1950" spc="25" dirty="0">
                <a:latin typeface="Trebuchet MS"/>
                <a:cs typeface="Trebuchet MS"/>
              </a:rPr>
              <a:t>всякое </a:t>
            </a:r>
            <a:r>
              <a:rPr sz="1950" spc="65" dirty="0">
                <a:latin typeface="Trebuchet MS"/>
                <a:cs typeface="Trebuchet MS"/>
              </a:rPr>
              <a:t>время </a:t>
            </a:r>
            <a:r>
              <a:rPr sz="1950" spc="80" dirty="0">
                <a:latin typeface="Trebuchet MS"/>
                <a:cs typeface="Trebuchet MS"/>
              </a:rPr>
              <a:t>соз-  </a:t>
            </a:r>
            <a:r>
              <a:rPr sz="1950" spc="10" dirty="0">
                <a:latin typeface="Trebuchet MS"/>
                <a:cs typeface="Trebuchet MS"/>
              </a:rPr>
              <a:t>дает </a:t>
            </a:r>
            <a:r>
              <a:rPr sz="1950" spc="50" dirty="0">
                <a:latin typeface="Trebuchet MS"/>
                <a:cs typeface="Trebuchet MS"/>
              </a:rPr>
              <a:t>собственную </a:t>
            </a:r>
            <a:r>
              <a:rPr sz="1950" dirty="0">
                <a:latin typeface="Trebuchet MS"/>
                <a:cs typeface="Trebuchet MS"/>
              </a:rPr>
              <a:t>картину </a:t>
            </a:r>
            <a:r>
              <a:rPr sz="1950" spc="-5" dirty="0">
                <a:latin typeface="Trebuchet MS"/>
                <a:cs typeface="Trebuchet MS"/>
              </a:rPr>
              <a:t>мира, </a:t>
            </a:r>
            <a:r>
              <a:rPr sz="1950" spc="10" dirty="0">
                <a:latin typeface="Trebuchet MS"/>
                <a:cs typeface="Trebuchet MS"/>
              </a:rPr>
              <a:t>и  </a:t>
            </a:r>
            <a:r>
              <a:rPr sz="1950" dirty="0">
                <a:latin typeface="Trebuchet MS"/>
                <a:cs typeface="Trebuchet MS"/>
              </a:rPr>
              <a:t>университет </a:t>
            </a:r>
            <a:r>
              <a:rPr sz="1950" spc="-5" dirty="0">
                <a:latin typeface="Trebuchet MS"/>
                <a:cs typeface="Trebuchet MS"/>
              </a:rPr>
              <a:t>должен </a:t>
            </a:r>
            <a:r>
              <a:rPr sz="1950" spc="20" dirty="0">
                <a:latin typeface="Trebuchet MS"/>
                <a:cs typeface="Trebuchet MS"/>
              </a:rPr>
              <a:t>меняться, чтобы  </a:t>
            </a:r>
            <a:r>
              <a:rPr sz="1950" spc="40" dirty="0">
                <a:latin typeface="Trebuchet MS"/>
                <a:cs typeface="Trebuchet MS"/>
              </a:rPr>
              <a:t>оставаться </a:t>
            </a:r>
            <a:r>
              <a:rPr sz="1950" spc="15" dirty="0">
                <a:latin typeface="Trebuchet MS"/>
                <a:cs typeface="Trebuchet MS"/>
              </a:rPr>
              <a:t>ее </a:t>
            </a:r>
            <a:r>
              <a:rPr sz="1950" dirty="0">
                <a:latin typeface="Trebuchet MS"/>
                <a:cs typeface="Trebuchet MS"/>
              </a:rPr>
              <a:t>частью. </a:t>
            </a:r>
            <a:r>
              <a:rPr sz="1950" spc="10" dirty="0">
                <a:latin typeface="Trebuchet MS"/>
                <a:cs typeface="Trebuchet MS"/>
              </a:rPr>
              <a:t>Мы, </a:t>
            </a:r>
            <a:r>
              <a:rPr sz="1950" spc="50" dirty="0">
                <a:latin typeface="Trebuchet MS"/>
                <a:cs typeface="Trebuchet MS"/>
              </a:rPr>
              <a:t>новая  </a:t>
            </a:r>
            <a:r>
              <a:rPr sz="1950" dirty="0">
                <a:latin typeface="Trebuchet MS"/>
                <a:cs typeface="Trebuchet MS"/>
              </a:rPr>
              <a:t>команда, </a:t>
            </a:r>
            <a:r>
              <a:rPr sz="1950" spc="30" dirty="0">
                <a:latin typeface="Trebuchet MS"/>
                <a:cs typeface="Trebuchet MS"/>
              </a:rPr>
              <a:t>чтим </a:t>
            </a:r>
            <a:r>
              <a:rPr sz="1950" spc="5" dirty="0">
                <a:latin typeface="Trebuchet MS"/>
                <a:cs typeface="Trebuchet MS"/>
              </a:rPr>
              <a:t>традиции</a:t>
            </a:r>
            <a:r>
              <a:rPr sz="1950" spc="-340" dirty="0">
                <a:latin typeface="Trebuchet MS"/>
                <a:cs typeface="Trebuchet MS"/>
              </a:rPr>
              <a:t> </a:t>
            </a:r>
            <a:r>
              <a:rPr sz="1950" spc="45" dirty="0">
                <a:latin typeface="Trebuchet MS"/>
                <a:cs typeface="Trebuchet MS"/>
              </a:rPr>
              <a:t>Московского  </a:t>
            </a:r>
            <a:r>
              <a:rPr sz="1950" spc="30" dirty="0">
                <a:latin typeface="Trebuchet MS"/>
                <a:cs typeface="Trebuchet MS"/>
              </a:rPr>
              <a:t>международного </a:t>
            </a:r>
            <a:r>
              <a:rPr sz="1950" spc="-15" dirty="0">
                <a:latin typeface="Trebuchet MS"/>
                <a:cs typeface="Trebuchet MS"/>
              </a:rPr>
              <a:t>университета,  </a:t>
            </a:r>
            <a:r>
              <a:rPr sz="1950" spc="20" dirty="0">
                <a:latin typeface="Trebuchet MS"/>
                <a:cs typeface="Trebuchet MS"/>
              </a:rPr>
              <a:t>однако </a:t>
            </a:r>
            <a:r>
              <a:rPr sz="1950" dirty="0">
                <a:latin typeface="Trebuchet MS"/>
                <a:cs typeface="Trebuchet MS"/>
              </a:rPr>
              <a:t>считаем, </a:t>
            </a:r>
            <a:r>
              <a:rPr sz="1950" spc="5" dirty="0">
                <a:latin typeface="Trebuchet MS"/>
                <a:cs typeface="Trebuchet MS"/>
              </a:rPr>
              <a:t>что </a:t>
            </a:r>
            <a:r>
              <a:rPr sz="1950" spc="55" dirty="0">
                <a:latin typeface="Trebuchet MS"/>
                <a:cs typeface="Trebuchet MS"/>
              </a:rPr>
              <a:t>он</a:t>
            </a:r>
            <a:r>
              <a:rPr sz="1950" spc="-425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нуждается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65" dirty="0">
                <a:latin typeface="Trebuchet MS"/>
                <a:cs typeface="Trebuchet MS"/>
              </a:rPr>
              <a:t>в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-25" dirty="0">
                <a:latin typeface="Trebuchet MS"/>
                <a:cs typeface="Trebuchet MS"/>
              </a:rPr>
              <a:t>реформе.</a:t>
            </a:r>
            <a:endParaRPr sz="1950">
              <a:latin typeface="Trebuchet MS"/>
              <a:cs typeface="Trebuchet MS"/>
            </a:endParaRPr>
          </a:p>
          <a:p>
            <a:pPr marL="12700" marR="102870">
              <a:lnSpc>
                <a:spcPct val="101499"/>
              </a:lnSpc>
            </a:pPr>
            <a:r>
              <a:rPr sz="1950" spc="70" dirty="0">
                <a:latin typeface="Trebuchet MS"/>
                <a:cs typeface="Trebuchet MS"/>
              </a:rPr>
              <a:t>Какую </a:t>
            </a:r>
            <a:r>
              <a:rPr sz="1950" spc="40" dirty="0">
                <a:latin typeface="Trebuchet MS"/>
                <a:cs typeface="Trebuchet MS"/>
              </a:rPr>
              <a:t>идею </a:t>
            </a:r>
            <a:r>
              <a:rPr sz="1950" spc="20" dirty="0">
                <a:latin typeface="Trebuchet MS"/>
                <a:cs typeface="Trebuchet MS"/>
              </a:rPr>
              <a:t>несет </a:t>
            </a:r>
            <a:r>
              <a:rPr sz="1950" spc="25" dirty="0">
                <a:latin typeface="Trebuchet MS"/>
                <a:cs typeface="Trebuchet MS"/>
              </a:rPr>
              <a:t>университет?  </a:t>
            </a:r>
            <a:r>
              <a:rPr sz="1950" spc="15" dirty="0">
                <a:latin typeface="Trebuchet MS"/>
                <a:cs typeface="Trebuchet MS"/>
              </a:rPr>
              <a:t>Происхождение </a:t>
            </a:r>
            <a:r>
              <a:rPr sz="1950" spc="75" dirty="0">
                <a:latin typeface="Trebuchet MS"/>
                <a:cs typeface="Trebuchet MS"/>
              </a:rPr>
              <a:t>самого </a:t>
            </a:r>
            <a:r>
              <a:rPr sz="1950" spc="45" dirty="0">
                <a:latin typeface="Trebuchet MS"/>
                <a:cs typeface="Trebuchet MS"/>
              </a:rPr>
              <a:t>слова </a:t>
            </a:r>
            <a:r>
              <a:rPr sz="1950" spc="55" dirty="0">
                <a:latin typeface="Trebuchet MS"/>
                <a:cs typeface="Trebuchet MS"/>
              </a:rPr>
              <a:t>на-  </a:t>
            </a:r>
            <a:r>
              <a:rPr sz="1950" spc="20" dirty="0">
                <a:latin typeface="Trebuchet MS"/>
                <a:cs typeface="Trebuchet MS"/>
              </a:rPr>
              <a:t>мекает </a:t>
            </a:r>
            <a:r>
              <a:rPr sz="1950" spc="60" dirty="0">
                <a:latin typeface="Trebuchet MS"/>
                <a:cs typeface="Trebuchet MS"/>
              </a:rPr>
              <a:t>на </a:t>
            </a:r>
            <a:r>
              <a:rPr sz="1950" spc="40" dirty="0">
                <a:latin typeface="Trebuchet MS"/>
                <a:cs typeface="Trebuchet MS"/>
              </a:rPr>
              <a:t>идею </a:t>
            </a:r>
            <a:r>
              <a:rPr sz="1950" spc="10" dirty="0">
                <a:latin typeface="Trebuchet MS"/>
                <a:cs typeface="Trebuchet MS"/>
              </a:rPr>
              <a:t>универсума, то </a:t>
            </a:r>
            <a:r>
              <a:rPr sz="1950" spc="35" dirty="0">
                <a:latin typeface="Trebuchet MS"/>
                <a:cs typeface="Trebuchet MS"/>
              </a:rPr>
              <a:t>есть  </a:t>
            </a:r>
            <a:r>
              <a:rPr sz="1950" spc="25" dirty="0">
                <a:latin typeface="Trebuchet MS"/>
                <a:cs typeface="Trebuchet MS"/>
              </a:rPr>
              <a:t>упорядоченного </a:t>
            </a:r>
            <a:r>
              <a:rPr sz="1950" spc="-35" dirty="0">
                <a:latin typeface="Trebuchet MS"/>
                <a:cs typeface="Trebuchet MS"/>
              </a:rPr>
              <a:t>целого.</a:t>
            </a:r>
            <a:r>
              <a:rPr sz="1950" spc="-2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Университет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7088" y="1570643"/>
            <a:ext cx="8544242" cy="603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5304" y="1468092"/>
            <a:ext cx="2857500" cy="2679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37590">
              <a:lnSpc>
                <a:spcPct val="101000"/>
              </a:lnSpc>
              <a:spcBef>
                <a:spcPts val="95"/>
              </a:spcBef>
            </a:pPr>
            <a:r>
              <a:rPr sz="2450" spc="-20" dirty="0">
                <a:latin typeface="Arial"/>
                <a:cs typeface="Arial"/>
              </a:rPr>
              <a:t>Геннадий  </a:t>
            </a:r>
            <a:r>
              <a:rPr sz="2450" spc="75" dirty="0">
                <a:latin typeface="Arial"/>
                <a:cs typeface="Arial"/>
              </a:rPr>
              <a:t>Л</a:t>
            </a:r>
            <a:r>
              <a:rPr sz="2450" spc="-15" dirty="0">
                <a:latin typeface="Arial"/>
                <a:cs typeface="Arial"/>
              </a:rPr>
              <a:t>е</a:t>
            </a:r>
            <a:r>
              <a:rPr sz="2450" spc="65" dirty="0">
                <a:latin typeface="Arial"/>
                <a:cs typeface="Arial"/>
              </a:rPr>
              <a:t>о</a:t>
            </a:r>
            <a:r>
              <a:rPr sz="2450" spc="25" dirty="0">
                <a:latin typeface="Arial"/>
                <a:cs typeface="Arial"/>
              </a:rPr>
              <a:t>н</a:t>
            </a:r>
            <a:r>
              <a:rPr sz="2450" spc="20" dirty="0">
                <a:latin typeface="Arial"/>
                <a:cs typeface="Arial"/>
              </a:rPr>
              <a:t>и</a:t>
            </a:r>
            <a:r>
              <a:rPr sz="2450" spc="5" dirty="0">
                <a:latin typeface="Arial"/>
                <a:cs typeface="Arial"/>
              </a:rPr>
              <a:t>д</a:t>
            </a:r>
            <a:r>
              <a:rPr sz="2450" spc="65" dirty="0">
                <a:latin typeface="Arial"/>
                <a:cs typeface="Arial"/>
              </a:rPr>
              <a:t>о</a:t>
            </a:r>
            <a:r>
              <a:rPr sz="2450" spc="25" dirty="0">
                <a:latin typeface="Arial"/>
                <a:cs typeface="Arial"/>
              </a:rPr>
              <a:t>в</a:t>
            </a:r>
            <a:r>
              <a:rPr sz="2450" spc="10" dirty="0">
                <a:latin typeface="Arial"/>
                <a:cs typeface="Arial"/>
              </a:rPr>
              <a:t>и</a:t>
            </a:r>
            <a:r>
              <a:rPr sz="2450" spc="35" dirty="0">
                <a:latin typeface="Arial"/>
                <a:cs typeface="Arial"/>
              </a:rPr>
              <a:t>ч  </a:t>
            </a:r>
            <a:r>
              <a:rPr sz="2450" spc="85" dirty="0">
                <a:latin typeface="Arial"/>
                <a:cs typeface="Arial"/>
              </a:rPr>
              <a:t>Костров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spc="25" dirty="0" err="1" smtClean="0">
                <a:latin typeface="Trebuchet MS"/>
                <a:cs typeface="Trebuchet MS"/>
              </a:rPr>
              <a:t>Пре</a:t>
            </a:r>
            <a:r>
              <a:rPr lang="ru-RU" sz="1950" spc="25" dirty="0" err="1" smtClean="0">
                <a:latin typeface="Trebuchet MS"/>
                <a:cs typeface="Trebuchet MS"/>
              </a:rPr>
              <a:t>дседатель</a:t>
            </a:r>
            <a:r>
              <a:rPr lang="ru-RU" sz="1950" spc="25" dirty="0" smtClean="0">
                <a:latin typeface="Trebuchet MS"/>
                <a:cs typeface="Trebuchet MS"/>
              </a:rPr>
              <a:t> управляющего совета </a:t>
            </a:r>
            <a:r>
              <a:rPr sz="1950" spc="5" dirty="0" err="1" smtClean="0">
                <a:latin typeface="Trebuchet MS"/>
                <a:cs typeface="Trebuchet MS"/>
              </a:rPr>
              <a:t>Университета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7782" y="5046966"/>
            <a:ext cx="368935" cy="361950"/>
          </a:xfrm>
          <a:custGeom>
            <a:avLst/>
            <a:gdLst/>
            <a:ahLst/>
            <a:cxnLst/>
            <a:rect l="l" t="t" r="r" b="b"/>
            <a:pathLst>
              <a:path w="368934" h="361950">
                <a:moveTo>
                  <a:pt x="207637" y="0"/>
                </a:moveTo>
                <a:lnTo>
                  <a:pt x="124582" y="0"/>
                </a:lnTo>
                <a:lnTo>
                  <a:pt x="0" y="179366"/>
                </a:lnTo>
                <a:lnTo>
                  <a:pt x="126352" y="361381"/>
                </a:lnTo>
                <a:lnTo>
                  <a:pt x="207637" y="361381"/>
                </a:lnTo>
                <a:lnTo>
                  <a:pt x="80405" y="179366"/>
                </a:lnTo>
                <a:lnTo>
                  <a:pt x="207637" y="0"/>
                </a:lnTo>
                <a:close/>
              </a:path>
              <a:path w="368934" h="361950">
                <a:moveTo>
                  <a:pt x="367559" y="0"/>
                </a:moveTo>
                <a:lnTo>
                  <a:pt x="283624" y="0"/>
                </a:lnTo>
                <a:lnTo>
                  <a:pt x="157272" y="179366"/>
                </a:lnTo>
                <a:lnTo>
                  <a:pt x="285394" y="361381"/>
                </a:lnTo>
                <a:lnTo>
                  <a:pt x="368449" y="361381"/>
                </a:lnTo>
                <a:lnTo>
                  <a:pt x="238568" y="179366"/>
                </a:lnTo>
                <a:lnTo>
                  <a:pt x="3675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762" y="4989032"/>
            <a:ext cx="4344035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459" dirty="0">
                <a:latin typeface="Trebuchet MS"/>
                <a:cs typeface="Trebuchet MS"/>
              </a:rPr>
              <a:t>–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35" dirty="0">
                <a:latin typeface="Trebuchet MS"/>
                <a:cs typeface="Trebuchet MS"/>
              </a:rPr>
              <a:t>это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-5" dirty="0">
                <a:latin typeface="Trebuchet MS"/>
                <a:cs typeface="Trebuchet MS"/>
              </a:rPr>
              <a:t>место,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где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идея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5" dirty="0">
                <a:latin typeface="Trebuchet MS"/>
                <a:cs typeface="Trebuchet MS"/>
              </a:rPr>
              <a:t>целого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и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инте-  </a:t>
            </a:r>
            <a:r>
              <a:rPr sz="1950" spc="20" dirty="0">
                <a:latin typeface="Trebuchet MS"/>
                <a:cs typeface="Trebuchet MS"/>
              </a:rPr>
              <a:t>гральный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25" dirty="0">
                <a:latin typeface="Trebuchet MS"/>
                <a:cs typeface="Trebuchet MS"/>
              </a:rPr>
              <a:t>взгляд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60" dirty="0">
                <a:latin typeface="Trebuchet MS"/>
                <a:cs typeface="Trebuchet MS"/>
              </a:rPr>
              <a:t>на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65" dirty="0">
                <a:latin typeface="Trebuchet MS"/>
                <a:cs typeface="Trebuchet MS"/>
              </a:rPr>
              <a:t>мир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формирует-  </a:t>
            </a:r>
            <a:r>
              <a:rPr sz="1950" spc="95" dirty="0">
                <a:latin typeface="Trebuchet MS"/>
                <a:cs typeface="Trebuchet MS"/>
              </a:rPr>
              <a:t>ся </a:t>
            </a:r>
            <a:r>
              <a:rPr sz="1950" spc="130" dirty="0">
                <a:latin typeface="Trebuchet MS"/>
                <a:cs typeface="Trebuchet MS"/>
              </a:rPr>
              <a:t>с </a:t>
            </a:r>
            <a:r>
              <a:rPr sz="1950" spc="80" dirty="0">
                <a:latin typeface="Trebuchet MS"/>
                <a:cs typeface="Trebuchet MS"/>
              </a:rPr>
              <a:t>помощью </a:t>
            </a:r>
            <a:r>
              <a:rPr sz="1950" dirty="0">
                <a:latin typeface="Trebuchet MS"/>
                <a:cs typeface="Trebuchet MS"/>
              </a:rPr>
              <a:t>знания. </a:t>
            </a:r>
            <a:r>
              <a:rPr sz="1950" spc="55" dirty="0">
                <a:latin typeface="Trebuchet MS"/>
                <a:cs typeface="Trebuchet MS"/>
              </a:rPr>
              <a:t>Знание </a:t>
            </a:r>
            <a:r>
              <a:rPr sz="1950" dirty="0">
                <a:latin typeface="Trebuchet MS"/>
                <a:cs typeface="Trebuchet MS"/>
              </a:rPr>
              <a:t>дает  </a:t>
            </a:r>
            <a:r>
              <a:rPr sz="1950" spc="10" dirty="0">
                <a:latin typeface="Trebuchet MS"/>
                <a:cs typeface="Trebuchet MS"/>
              </a:rPr>
              <a:t>человеку </a:t>
            </a:r>
            <a:r>
              <a:rPr sz="1950" spc="35" dirty="0">
                <a:latin typeface="Trebuchet MS"/>
                <a:cs typeface="Trebuchet MS"/>
              </a:rPr>
              <a:t>импульс </a:t>
            </a:r>
            <a:r>
              <a:rPr sz="1950" dirty="0">
                <a:latin typeface="Trebuchet MS"/>
                <a:cs typeface="Trebuchet MS"/>
              </a:rPr>
              <a:t>борьбы,</a:t>
            </a:r>
            <a:r>
              <a:rPr sz="1950" spc="-390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наделяют  </a:t>
            </a:r>
            <a:r>
              <a:rPr sz="1950" spc="25" dirty="0">
                <a:latin typeface="Trebuchet MS"/>
                <a:cs typeface="Trebuchet MS"/>
              </a:rPr>
              <a:t>его </a:t>
            </a:r>
            <a:r>
              <a:rPr sz="1950" spc="35" dirty="0">
                <a:latin typeface="Trebuchet MS"/>
                <a:cs typeface="Trebuchet MS"/>
              </a:rPr>
              <a:t>живым интересом</a:t>
            </a:r>
            <a:r>
              <a:rPr sz="1950" spc="-440" dirty="0">
                <a:latin typeface="Trebuchet MS"/>
                <a:cs typeface="Trebuchet MS"/>
              </a:rPr>
              <a:t> </a:t>
            </a:r>
            <a:r>
              <a:rPr sz="1950" spc="-15" dirty="0">
                <a:latin typeface="Trebuchet MS"/>
                <a:cs typeface="Trebuchet MS"/>
              </a:rPr>
              <a:t>к </a:t>
            </a:r>
            <a:r>
              <a:rPr sz="1950" spc="-45" dirty="0">
                <a:latin typeface="Trebuchet MS"/>
                <a:cs typeface="Trebuchet MS"/>
              </a:rPr>
              <a:t>миру.</a:t>
            </a:r>
            <a:endParaRPr sz="1950">
              <a:latin typeface="Trebuchet MS"/>
              <a:cs typeface="Trebuchet MS"/>
            </a:endParaRPr>
          </a:p>
          <a:p>
            <a:pPr marL="12700" marR="28575">
              <a:lnSpc>
                <a:spcPct val="101499"/>
              </a:lnSpc>
            </a:pPr>
            <a:r>
              <a:rPr sz="1950" spc="155" dirty="0">
                <a:latin typeface="Trebuchet MS"/>
                <a:cs typeface="Trebuchet MS"/>
              </a:rPr>
              <a:t>Мы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50" dirty="0">
                <a:latin typeface="Trebuchet MS"/>
                <a:cs typeface="Trebuchet MS"/>
              </a:rPr>
              <a:t>строим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30" dirty="0">
                <a:latin typeface="Trebuchet MS"/>
                <a:cs typeface="Trebuchet MS"/>
              </a:rPr>
              <a:t>новый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университет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30" dirty="0">
                <a:latin typeface="Trebuchet MS"/>
                <a:cs typeface="Trebuchet MS"/>
              </a:rPr>
              <a:t>с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ве-  </a:t>
            </a:r>
            <a:r>
              <a:rPr sz="1950" spc="-45" dirty="0">
                <a:latin typeface="Trebuchet MS"/>
                <a:cs typeface="Trebuchet MS"/>
              </a:rPr>
              <a:t>рой,</a:t>
            </a:r>
            <a:r>
              <a:rPr sz="1950" spc="-105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что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45" dirty="0">
                <a:latin typeface="Trebuchet MS"/>
                <a:cs typeface="Trebuchet MS"/>
              </a:rPr>
              <a:t>все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65" dirty="0">
                <a:latin typeface="Trebuchet MS"/>
                <a:cs typeface="Trebuchet MS"/>
              </a:rPr>
              <a:t>в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45" dirty="0">
                <a:latin typeface="Trebuchet MS"/>
                <a:cs typeface="Trebuchet MS"/>
              </a:rPr>
              <a:t>мире</a:t>
            </a:r>
            <a:r>
              <a:rPr sz="1950" spc="-105" dirty="0">
                <a:latin typeface="Trebuchet MS"/>
                <a:cs typeface="Trebuchet MS"/>
              </a:rPr>
              <a:t> </a:t>
            </a:r>
            <a:r>
              <a:rPr sz="1950" spc="50" dirty="0">
                <a:latin typeface="Trebuchet MS"/>
                <a:cs typeface="Trebuchet MS"/>
              </a:rPr>
              <a:t>можно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35" dirty="0">
                <a:latin typeface="Trebuchet MS"/>
                <a:cs typeface="Trebuchet MS"/>
              </a:rPr>
              <a:t>изменить  </a:t>
            </a:r>
            <a:r>
              <a:rPr sz="1950" spc="10" dirty="0">
                <a:latin typeface="Trebuchet MS"/>
                <a:cs typeface="Trebuchet MS"/>
              </a:rPr>
              <a:t>и преобразовать, </a:t>
            </a:r>
            <a:r>
              <a:rPr sz="1950" spc="5" dirty="0">
                <a:latin typeface="Trebuchet MS"/>
                <a:cs typeface="Trebuchet MS"/>
              </a:rPr>
              <a:t>что </a:t>
            </a:r>
            <a:r>
              <a:rPr sz="1950" spc="45" dirty="0">
                <a:latin typeface="Trebuchet MS"/>
                <a:cs typeface="Trebuchet MS"/>
              </a:rPr>
              <a:t>все </a:t>
            </a:r>
            <a:r>
              <a:rPr sz="1950" spc="35" dirty="0">
                <a:latin typeface="Trebuchet MS"/>
                <a:cs typeface="Trebuchet MS"/>
              </a:rPr>
              <a:t>является  делом </a:t>
            </a:r>
            <a:r>
              <a:rPr sz="1950" spc="25" dirty="0">
                <a:latin typeface="Trebuchet MS"/>
                <a:cs typeface="Trebuchet MS"/>
              </a:rPr>
              <a:t>наших</a:t>
            </a:r>
            <a:r>
              <a:rPr sz="1950" spc="-229" dirty="0">
                <a:latin typeface="Trebuchet MS"/>
                <a:cs typeface="Trebuchet MS"/>
              </a:rPr>
              <a:t> </a:t>
            </a:r>
            <a:r>
              <a:rPr sz="1950" spc="-65" dirty="0">
                <a:latin typeface="Trebuchet MS"/>
                <a:cs typeface="Trebuchet MS"/>
              </a:rPr>
              <a:t>рук.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5304" y="4711250"/>
            <a:ext cx="4477385" cy="39334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3815">
              <a:lnSpc>
                <a:spcPct val="101499"/>
              </a:lnSpc>
              <a:spcBef>
                <a:spcPts val="90"/>
              </a:spcBef>
            </a:pPr>
            <a:r>
              <a:rPr sz="1950" spc="40" dirty="0">
                <a:latin typeface="Trebuchet MS"/>
                <a:cs typeface="Trebuchet MS"/>
              </a:rPr>
              <a:t>Московский </a:t>
            </a:r>
            <a:r>
              <a:rPr sz="1950" spc="25" dirty="0">
                <a:latin typeface="Trebuchet MS"/>
                <a:cs typeface="Trebuchet MS"/>
              </a:rPr>
              <a:t>международный</a:t>
            </a:r>
            <a:r>
              <a:rPr sz="1950" spc="-250" dirty="0">
                <a:latin typeface="Trebuchet MS"/>
                <a:cs typeface="Trebuchet MS"/>
              </a:rPr>
              <a:t> </a:t>
            </a:r>
            <a:r>
              <a:rPr sz="1950" spc="20" dirty="0">
                <a:latin typeface="Trebuchet MS"/>
                <a:cs typeface="Trebuchet MS"/>
              </a:rPr>
              <a:t>универ-  </a:t>
            </a:r>
            <a:r>
              <a:rPr sz="1950" spc="-5" dirty="0">
                <a:latin typeface="Trebuchet MS"/>
                <a:cs typeface="Trebuchet MS"/>
              </a:rPr>
              <a:t>ситет </a:t>
            </a:r>
            <a:r>
              <a:rPr sz="1950" spc="50" dirty="0">
                <a:latin typeface="Trebuchet MS"/>
                <a:cs typeface="Trebuchet MS"/>
              </a:rPr>
              <a:t>основан </a:t>
            </a:r>
            <a:r>
              <a:rPr sz="1950" spc="25" dirty="0">
                <a:latin typeface="Trebuchet MS"/>
                <a:cs typeface="Trebuchet MS"/>
              </a:rPr>
              <a:t>летом</a:t>
            </a:r>
            <a:r>
              <a:rPr sz="1950" spc="-420" dirty="0">
                <a:latin typeface="Trebuchet MS"/>
                <a:cs typeface="Trebuchet MS"/>
              </a:rPr>
              <a:t> </a:t>
            </a:r>
            <a:r>
              <a:rPr sz="1950" spc="-90" dirty="0">
                <a:latin typeface="Trebuchet MS"/>
                <a:cs typeface="Trebuchet MS"/>
              </a:rPr>
              <a:t>1991 </a:t>
            </a:r>
            <a:r>
              <a:rPr sz="1950" spc="-30" dirty="0">
                <a:latin typeface="Trebuchet MS"/>
                <a:cs typeface="Trebuchet MS"/>
              </a:rPr>
              <a:t>года. </a:t>
            </a:r>
            <a:r>
              <a:rPr sz="1950" spc="40" dirty="0">
                <a:latin typeface="Trebuchet MS"/>
                <a:cs typeface="Trebuchet MS"/>
              </a:rPr>
              <a:t>Реше-  </a:t>
            </a:r>
            <a:r>
              <a:rPr sz="1950" spc="10" dirty="0">
                <a:latin typeface="Trebuchet MS"/>
                <a:cs typeface="Trebuchet MS"/>
              </a:rPr>
              <a:t>ние </a:t>
            </a:r>
            <a:r>
              <a:rPr sz="1950" spc="70" dirty="0">
                <a:latin typeface="Trebuchet MS"/>
                <a:cs typeface="Trebuchet MS"/>
              </a:rPr>
              <a:t>об </a:t>
            </a:r>
            <a:r>
              <a:rPr sz="1950" spc="35" dirty="0">
                <a:latin typeface="Trebuchet MS"/>
                <a:cs typeface="Trebuchet MS"/>
              </a:rPr>
              <a:t>основании </a:t>
            </a:r>
            <a:r>
              <a:rPr sz="1950" spc="30" dirty="0">
                <a:latin typeface="Trebuchet MS"/>
                <a:cs typeface="Trebuchet MS"/>
              </a:rPr>
              <a:t>первого частного  </a:t>
            </a:r>
            <a:r>
              <a:rPr sz="1950" spc="45" dirty="0">
                <a:latin typeface="Trebuchet MS"/>
                <a:cs typeface="Trebuchet MS"/>
              </a:rPr>
              <a:t>вуза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35" dirty="0">
                <a:latin typeface="Trebuchet MS"/>
                <a:cs typeface="Trebuchet MS"/>
              </a:rPr>
              <a:t>было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15" dirty="0">
                <a:latin typeface="Trebuchet MS"/>
                <a:cs typeface="Trebuchet MS"/>
              </a:rPr>
              <a:t>поддержано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65" dirty="0">
                <a:latin typeface="Trebuchet MS"/>
                <a:cs typeface="Trebuchet MS"/>
              </a:rPr>
              <a:t>Борисом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Ель-  </a:t>
            </a:r>
            <a:r>
              <a:rPr sz="1950" spc="-5" dirty="0">
                <a:latin typeface="Trebuchet MS"/>
                <a:cs typeface="Trebuchet MS"/>
              </a:rPr>
              <a:t>циным,</a:t>
            </a:r>
            <a:r>
              <a:rPr sz="1950" spc="-90" dirty="0">
                <a:latin typeface="Trebuchet MS"/>
                <a:cs typeface="Trebuchet MS"/>
              </a:rPr>
              <a:t> </a:t>
            </a:r>
            <a:r>
              <a:rPr sz="1950" spc="110" dirty="0">
                <a:latin typeface="Trebuchet MS"/>
                <a:cs typeface="Trebuchet MS"/>
              </a:rPr>
              <a:t>а</a:t>
            </a:r>
            <a:r>
              <a:rPr sz="1950" spc="-90" dirty="0">
                <a:latin typeface="Trebuchet MS"/>
                <a:cs typeface="Trebuchet MS"/>
              </a:rPr>
              <a:t> </a:t>
            </a:r>
            <a:r>
              <a:rPr sz="1950" spc="25" dirty="0">
                <a:latin typeface="Trebuchet MS"/>
                <a:cs typeface="Trebuchet MS"/>
              </a:rPr>
              <a:t>президентом</a:t>
            </a:r>
            <a:r>
              <a:rPr sz="1950" spc="-95" dirty="0">
                <a:latin typeface="Trebuchet MS"/>
                <a:cs typeface="Trebuchet MS"/>
              </a:rPr>
              <a:t> </a:t>
            </a:r>
            <a:r>
              <a:rPr sz="1950" spc="185" dirty="0">
                <a:latin typeface="Trebuchet MS"/>
                <a:cs typeface="Trebuchet MS"/>
              </a:rPr>
              <a:t>ММУ</a:t>
            </a:r>
            <a:r>
              <a:rPr sz="1950" spc="-90" dirty="0">
                <a:latin typeface="Trebuchet MS"/>
                <a:cs typeface="Trebuchet MS"/>
              </a:rPr>
              <a:t> </a:t>
            </a:r>
            <a:r>
              <a:rPr sz="1950" spc="25" dirty="0">
                <a:latin typeface="Trebuchet MS"/>
                <a:cs typeface="Trebuchet MS"/>
              </a:rPr>
              <a:t>стал</a:t>
            </a:r>
            <a:r>
              <a:rPr sz="1950" spc="-90" dirty="0">
                <a:latin typeface="Trebuchet MS"/>
                <a:cs typeface="Trebuchet MS"/>
              </a:rPr>
              <a:t> </a:t>
            </a:r>
            <a:r>
              <a:rPr sz="1950" spc="100" dirty="0">
                <a:latin typeface="Trebuchet MS"/>
                <a:cs typeface="Trebuchet MS"/>
              </a:rPr>
              <a:t>мэр  </a:t>
            </a:r>
            <a:r>
              <a:rPr sz="1950" spc="70" dirty="0">
                <a:latin typeface="Trebuchet MS"/>
                <a:cs typeface="Trebuchet MS"/>
              </a:rPr>
              <a:t>Москвы </a:t>
            </a:r>
            <a:r>
              <a:rPr sz="1950" spc="-30" dirty="0">
                <a:latin typeface="Trebuchet MS"/>
                <a:cs typeface="Trebuchet MS"/>
              </a:rPr>
              <a:t>Гавриил</a:t>
            </a:r>
            <a:r>
              <a:rPr sz="1950" spc="-265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Попов.</a:t>
            </a:r>
            <a:endParaRPr sz="1950" dirty="0">
              <a:latin typeface="Trebuchet MS"/>
              <a:cs typeface="Trebuchet MS"/>
            </a:endParaRPr>
          </a:p>
          <a:p>
            <a:pPr marL="12700" marR="193675">
              <a:lnSpc>
                <a:spcPct val="101499"/>
              </a:lnSpc>
            </a:pPr>
            <a:r>
              <a:rPr sz="1950" spc="30" dirty="0" err="1" smtClean="0">
                <a:latin typeface="Trebuchet MS"/>
                <a:cs typeface="Trebuchet MS"/>
              </a:rPr>
              <a:t>Абитуриентам</a:t>
            </a:r>
            <a:r>
              <a:rPr sz="1950" spc="30" dirty="0" smtClean="0">
                <a:latin typeface="Trebuchet MS"/>
                <a:cs typeface="Trebuchet MS"/>
              </a:rPr>
              <a:t>  </a:t>
            </a:r>
            <a:r>
              <a:rPr sz="1950" spc="10" dirty="0">
                <a:latin typeface="Trebuchet MS"/>
                <a:cs typeface="Trebuchet MS"/>
              </a:rPr>
              <a:t>и </a:t>
            </a:r>
            <a:r>
              <a:rPr sz="1950" spc="30" dirty="0" err="1" smtClean="0">
                <a:latin typeface="Trebuchet MS"/>
                <a:cs typeface="Trebuchet MS"/>
              </a:rPr>
              <a:t>студентам</a:t>
            </a:r>
            <a:r>
              <a:rPr sz="1950" spc="30" dirty="0" smtClean="0">
                <a:latin typeface="Trebuchet MS"/>
                <a:cs typeface="Trebuchet MS"/>
              </a:rPr>
              <a:t> </a:t>
            </a:r>
            <a:r>
              <a:rPr sz="1950" spc="25" dirty="0" err="1" smtClean="0">
                <a:latin typeface="Trebuchet MS"/>
                <a:cs typeface="Trebuchet MS"/>
              </a:rPr>
              <a:t>предлагается</a:t>
            </a:r>
            <a:r>
              <a:rPr sz="1950" spc="-360" dirty="0" smtClean="0">
                <a:latin typeface="Trebuchet MS"/>
                <a:cs typeface="Trebuchet MS"/>
              </a:rPr>
              <a:t> </a:t>
            </a:r>
            <a:r>
              <a:rPr sz="1950" spc="5" dirty="0" err="1" smtClean="0">
                <a:latin typeface="Trebuchet MS"/>
                <a:cs typeface="Trebuchet MS"/>
              </a:rPr>
              <a:t>широкий</a:t>
            </a:r>
            <a:endParaRPr sz="195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1499"/>
              </a:lnSpc>
            </a:pPr>
            <a:r>
              <a:rPr sz="1950" spc="50" dirty="0" err="1" smtClean="0">
                <a:latin typeface="Trebuchet MS"/>
                <a:cs typeface="Trebuchet MS"/>
              </a:rPr>
              <a:t>набор</a:t>
            </a:r>
            <a:r>
              <a:rPr sz="1950" spc="50" dirty="0" smtClean="0">
                <a:latin typeface="Trebuchet MS"/>
                <a:cs typeface="Trebuchet MS"/>
              </a:rPr>
              <a:t> </a:t>
            </a:r>
            <a:r>
              <a:rPr sz="1950" spc="20" dirty="0" err="1" smtClean="0">
                <a:latin typeface="Trebuchet MS"/>
                <a:cs typeface="Trebuchet MS"/>
              </a:rPr>
              <a:t>направлений</a:t>
            </a:r>
            <a:r>
              <a:rPr sz="1950" spc="20" dirty="0" smtClean="0">
                <a:latin typeface="Trebuchet MS"/>
                <a:cs typeface="Trebuchet MS"/>
              </a:rPr>
              <a:t> </a:t>
            </a:r>
            <a:r>
              <a:rPr sz="1950" spc="-20" dirty="0" err="1" smtClean="0">
                <a:latin typeface="Trebuchet MS"/>
                <a:cs typeface="Trebuchet MS"/>
              </a:rPr>
              <a:t>подготовки</a:t>
            </a:r>
            <a:r>
              <a:rPr sz="1950" spc="-20" dirty="0" smtClean="0">
                <a:latin typeface="Trebuchet MS"/>
                <a:cs typeface="Trebuchet MS"/>
              </a:rPr>
              <a:t>, </a:t>
            </a:r>
            <a:r>
              <a:rPr sz="1950" spc="110" dirty="0" smtClean="0">
                <a:latin typeface="Trebuchet MS"/>
                <a:cs typeface="Trebuchet MS"/>
              </a:rPr>
              <a:t>а </a:t>
            </a:r>
            <a:r>
              <a:rPr sz="1950" spc="70" dirty="0" err="1" smtClean="0">
                <a:latin typeface="Trebuchet MS"/>
                <a:cs typeface="Trebuchet MS"/>
              </a:rPr>
              <a:t>об</a:t>
            </a:r>
            <a:r>
              <a:rPr sz="1950" spc="70" dirty="0" smtClean="0">
                <a:latin typeface="Trebuchet MS"/>
                <a:cs typeface="Trebuchet MS"/>
              </a:rPr>
              <a:t>-  </a:t>
            </a:r>
            <a:r>
              <a:rPr sz="1950" spc="30" dirty="0" err="1" smtClean="0">
                <a:latin typeface="Trebuchet MS"/>
                <a:cs typeface="Trebuchet MS"/>
              </a:rPr>
              <a:t>разовательная</a:t>
            </a:r>
            <a:r>
              <a:rPr sz="1950" spc="30" dirty="0" smtClean="0">
                <a:latin typeface="Trebuchet MS"/>
                <a:cs typeface="Trebuchet MS"/>
              </a:rPr>
              <a:t> </a:t>
            </a:r>
            <a:r>
              <a:rPr sz="1950" spc="40" dirty="0" err="1" smtClean="0">
                <a:latin typeface="Trebuchet MS"/>
                <a:cs typeface="Trebuchet MS"/>
              </a:rPr>
              <a:t>среда</a:t>
            </a:r>
            <a:r>
              <a:rPr sz="1950" spc="40" dirty="0" smtClean="0">
                <a:latin typeface="Trebuchet MS"/>
                <a:cs typeface="Trebuchet MS"/>
              </a:rPr>
              <a:t> </a:t>
            </a:r>
            <a:r>
              <a:rPr sz="1950" spc="45" dirty="0" err="1" smtClean="0">
                <a:latin typeface="Trebuchet MS"/>
                <a:cs typeface="Trebuchet MS"/>
              </a:rPr>
              <a:t>создается</a:t>
            </a:r>
            <a:r>
              <a:rPr sz="1950" spc="45" dirty="0" smtClean="0">
                <a:latin typeface="Trebuchet MS"/>
                <a:cs typeface="Trebuchet MS"/>
              </a:rPr>
              <a:t> </a:t>
            </a:r>
            <a:r>
              <a:rPr sz="1950" spc="60" dirty="0" err="1" smtClean="0">
                <a:latin typeface="Trebuchet MS"/>
                <a:cs typeface="Trebuchet MS"/>
              </a:rPr>
              <a:t>на</a:t>
            </a:r>
            <a:r>
              <a:rPr sz="1950" spc="60" dirty="0" smtClean="0">
                <a:latin typeface="Trebuchet MS"/>
                <a:cs typeface="Trebuchet MS"/>
              </a:rPr>
              <a:t>  </a:t>
            </a:r>
            <a:r>
              <a:rPr sz="1950" spc="45" dirty="0" err="1" smtClean="0">
                <a:latin typeface="Trebuchet MS"/>
                <a:cs typeface="Trebuchet MS"/>
              </a:rPr>
              <a:t>основе</a:t>
            </a:r>
            <a:r>
              <a:rPr sz="1950" spc="45" dirty="0" smtClean="0">
                <a:latin typeface="Trebuchet MS"/>
                <a:cs typeface="Trebuchet MS"/>
              </a:rPr>
              <a:t> </a:t>
            </a:r>
            <a:r>
              <a:rPr sz="1950" spc="5" dirty="0" err="1" smtClean="0">
                <a:latin typeface="Trebuchet MS"/>
                <a:cs typeface="Trebuchet MS"/>
              </a:rPr>
              <a:t>интерактивных</a:t>
            </a:r>
            <a:r>
              <a:rPr sz="1950" spc="5" dirty="0" smtClean="0">
                <a:latin typeface="Trebuchet MS"/>
                <a:cs typeface="Trebuchet MS"/>
              </a:rPr>
              <a:t> </a:t>
            </a:r>
            <a:r>
              <a:rPr sz="1950" spc="10" dirty="0" smtClean="0">
                <a:latin typeface="Trebuchet MS"/>
                <a:cs typeface="Trebuchet MS"/>
              </a:rPr>
              <a:t>и </a:t>
            </a:r>
            <a:r>
              <a:rPr sz="1950" spc="25" dirty="0" err="1" smtClean="0">
                <a:latin typeface="Trebuchet MS"/>
                <a:cs typeface="Trebuchet MS"/>
              </a:rPr>
              <a:t>дистанцион</a:t>
            </a:r>
            <a:r>
              <a:rPr sz="1950" spc="25" dirty="0" smtClean="0">
                <a:latin typeface="Trebuchet MS"/>
                <a:cs typeface="Trebuchet MS"/>
              </a:rPr>
              <a:t>-  </a:t>
            </a:r>
            <a:r>
              <a:rPr sz="1950" spc="20" dirty="0" err="1" smtClean="0">
                <a:latin typeface="Trebuchet MS"/>
                <a:cs typeface="Trebuchet MS"/>
              </a:rPr>
              <a:t>ных</a:t>
            </a:r>
            <a:r>
              <a:rPr sz="1950" spc="20" dirty="0" smtClean="0">
                <a:latin typeface="Trebuchet MS"/>
                <a:cs typeface="Trebuchet MS"/>
              </a:rPr>
              <a:t> </a:t>
            </a:r>
            <a:r>
              <a:rPr sz="1950" spc="30" dirty="0" err="1" smtClean="0">
                <a:latin typeface="Trebuchet MS"/>
                <a:cs typeface="Trebuchet MS"/>
              </a:rPr>
              <a:t>методов</a:t>
            </a:r>
            <a:r>
              <a:rPr sz="1950" spc="30" dirty="0" smtClean="0">
                <a:latin typeface="Trebuchet MS"/>
                <a:cs typeface="Trebuchet MS"/>
              </a:rPr>
              <a:t> </a:t>
            </a:r>
            <a:r>
              <a:rPr sz="1950" spc="-10" dirty="0" err="1" smtClean="0">
                <a:latin typeface="Trebuchet MS"/>
                <a:cs typeface="Trebuchet MS"/>
              </a:rPr>
              <a:t>обучения</a:t>
            </a:r>
            <a:r>
              <a:rPr sz="1950" spc="-10" dirty="0" smtClean="0">
                <a:latin typeface="Trebuchet MS"/>
                <a:cs typeface="Trebuchet MS"/>
              </a:rPr>
              <a:t>, </a:t>
            </a:r>
            <a:r>
              <a:rPr sz="1950" spc="-20" dirty="0" err="1" smtClean="0">
                <a:latin typeface="Trebuchet MS"/>
                <a:cs typeface="Trebuchet MS"/>
              </a:rPr>
              <a:t>тренингов</a:t>
            </a:r>
            <a:r>
              <a:rPr sz="1950" spc="-20" dirty="0" smtClean="0">
                <a:latin typeface="Trebuchet MS"/>
                <a:cs typeface="Trebuchet MS"/>
              </a:rPr>
              <a:t>,</a:t>
            </a:r>
            <a:r>
              <a:rPr sz="1950" spc="-430" dirty="0" smtClean="0">
                <a:latin typeface="Trebuchet MS"/>
                <a:cs typeface="Trebuchet MS"/>
              </a:rPr>
              <a:t> </a:t>
            </a:r>
            <a:r>
              <a:rPr sz="1950" spc="40" dirty="0" err="1" smtClean="0">
                <a:latin typeface="Trebuchet MS"/>
                <a:cs typeface="Trebuchet MS"/>
              </a:rPr>
              <a:t>ла</a:t>
            </a:r>
            <a:r>
              <a:rPr sz="1950" spc="40" dirty="0" smtClean="0">
                <a:latin typeface="Trebuchet MS"/>
                <a:cs typeface="Trebuchet MS"/>
              </a:rPr>
              <a:t>-  </a:t>
            </a:r>
            <a:r>
              <a:rPr sz="1950" spc="20" dirty="0" err="1" smtClean="0">
                <a:latin typeface="Trebuchet MS"/>
                <a:cs typeface="Trebuchet MS"/>
              </a:rPr>
              <a:t>бораторий</a:t>
            </a:r>
            <a:r>
              <a:rPr sz="1950" spc="20" dirty="0" smtClean="0">
                <a:latin typeface="Trebuchet MS"/>
                <a:cs typeface="Trebuchet MS"/>
              </a:rPr>
              <a:t> </a:t>
            </a:r>
            <a:r>
              <a:rPr sz="1950" spc="10" dirty="0" smtClean="0">
                <a:latin typeface="Trebuchet MS"/>
                <a:cs typeface="Trebuchet MS"/>
              </a:rPr>
              <a:t>и </a:t>
            </a:r>
            <a:r>
              <a:rPr sz="1950" spc="5" dirty="0" err="1" smtClean="0">
                <a:latin typeface="Trebuchet MS"/>
                <a:cs typeface="Trebuchet MS"/>
              </a:rPr>
              <a:t>творческих</a:t>
            </a:r>
            <a:r>
              <a:rPr sz="1950" spc="-330" dirty="0" smtClean="0">
                <a:latin typeface="Trebuchet MS"/>
                <a:cs typeface="Trebuchet MS"/>
              </a:rPr>
              <a:t> </a:t>
            </a:r>
            <a:r>
              <a:rPr sz="1950" dirty="0" err="1" smtClean="0">
                <a:latin typeface="Trebuchet MS"/>
                <a:cs typeface="Trebuchet MS"/>
              </a:rPr>
              <a:t>мастерских</a:t>
            </a:r>
            <a:r>
              <a:rPr sz="1950" dirty="0" smtClean="0"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388" y="1450124"/>
            <a:ext cx="15513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25" dirty="0">
                <a:latin typeface="Arial"/>
                <a:cs typeface="Arial"/>
              </a:rPr>
              <a:t>И</a:t>
            </a:r>
            <a:r>
              <a:rPr sz="2950" spc="185" dirty="0">
                <a:latin typeface="Arial"/>
                <a:cs typeface="Arial"/>
              </a:rPr>
              <a:t>с</a:t>
            </a:r>
            <a:r>
              <a:rPr sz="2950" dirty="0">
                <a:latin typeface="Arial"/>
                <a:cs typeface="Arial"/>
              </a:rPr>
              <a:t>т</a:t>
            </a:r>
            <a:r>
              <a:rPr sz="2950" spc="85" dirty="0">
                <a:latin typeface="Arial"/>
                <a:cs typeface="Arial"/>
              </a:rPr>
              <a:t>о</a:t>
            </a:r>
            <a:r>
              <a:rPr sz="2950" spc="150" dirty="0">
                <a:latin typeface="Arial"/>
                <a:cs typeface="Arial"/>
              </a:rPr>
              <a:t>р</a:t>
            </a:r>
            <a:r>
              <a:rPr sz="2950" spc="65" dirty="0">
                <a:latin typeface="Arial"/>
                <a:cs typeface="Arial"/>
              </a:rPr>
              <a:t>и</a:t>
            </a:r>
            <a:r>
              <a:rPr sz="2950" spc="50" dirty="0">
                <a:latin typeface="Arial"/>
                <a:cs typeface="Arial"/>
              </a:rPr>
              <a:t>я</a:t>
            </a:r>
            <a:endParaRPr sz="2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7088" y="2903618"/>
            <a:ext cx="9209143" cy="5092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79465" y="4040819"/>
            <a:ext cx="1125855" cy="177165"/>
          </a:xfrm>
          <a:custGeom>
            <a:avLst/>
            <a:gdLst/>
            <a:ahLst/>
            <a:cxnLst/>
            <a:rect l="l" t="t" r="r" b="b"/>
            <a:pathLst>
              <a:path w="1125854" h="177164">
                <a:moveTo>
                  <a:pt x="0" y="176612"/>
                </a:moveTo>
                <a:lnTo>
                  <a:pt x="1125306" y="176612"/>
                </a:lnTo>
                <a:lnTo>
                  <a:pt x="1125306" y="0"/>
                </a:lnTo>
                <a:lnTo>
                  <a:pt x="0" y="0"/>
                </a:lnTo>
                <a:lnTo>
                  <a:pt x="0" y="1766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7993" y="2930706"/>
            <a:ext cx="161925" cy="1287145"/>
          </a:xfrm>
          <a:custGeom>
            <a:avLst/>
            <a:gdLst/>
            <a:ahLst/>
            <a:cxnLst/>
            <a:rect l="l" t="t" r="r" b="b"/>
            <a:pathLst>
              <a:path w="161925" h="1287145">
                <a:moveTo>
                  <a:pt x="161471" y="0"/>
                </a:moveTo>
                <a:lnTo>
                  <a:pt x="0" y="0"/>
                </a:lnTo>
                <a:lnTo>
                  <a:pt x="0" y="1286725"/>
                </a:lnTo>
                <a:lnTo>
                  <a:pt x="161471" y="1286725"/>
                </a:lnTo>
                <a:lnTo>
                  <a:pt x="1614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51207" y="2888215"/>
            <a:ext cx="1291590" cy="1291590"/>
          </a:xfrm>
          <a:custGeom>
            <a:avLst/>
            <a:gdLst/>
            <a:ahLst/>
            <a:cxnLst/>
            <a:rect l="l" t="t" r="r" b="b"/>
            <a:pathLst>
              <a:path w="1291590" h="1291589">
                <a:moveTo>
                  <a:pt x="1160571" y="0"/>
                </a:moveTo>
                <a:lnTo>
                  <a:pt x="0" y="1160571"/>
                </a:lnTo>
                <a:lnTo>
                  <a:pt x="130791" y="1291363"/>
                </a:lnTo>
                <a:lnTo>
                  <a:pt x="1291363" y="130791"/>
                </a:lnTo>
                <a:lnTo>
                  <a:pt x="11605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951" y="1050575"/>
            <a:ext cx="7528566" cy="7734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6348" y="1047088"/>
            <a:ext cx="3790470" cy="373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6348" y="5046977"/>
            <a:ext cx="3790470" cy="3738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7639" y="5046977"/>
            <a:ext cx="7549508" cy="52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8" y="457692"/>
            <a:ext cx="18680430" cy="1054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  <a:tabLst>
                <a:tab pos="9470390" algn="l"/>
                <a:tab pos="18177510" algn="l"/>
              </a:tabLst>
            </a:pPr>
            <a:r>
              <a:rPr sz="1450" spc="190" dirty="0">
                <a:latin typeface="Trebuchet MS"/>
                <a:cs typeface="Trebuchet MS"/>
              </a:rPr>
              <a:t>М</a:t>
            </a:r>
            <a:r>
              <a:rPr sz="1450" spc="145" dirty="0">
                <a:latin typeface="Trebuchet MS"/>
                <a:cs typeface="Trebuchet MS"/>
              </a:rPr>
              <a:t>О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-10" dirty="0">
                <a:latin typeface="Trebuchet MS"/>
                <a:cs typeface="Trebuchet MS"/>
              </a:rPr>
              <a:t>К</a:t>
            </a:r>
            <a:r>
              <a:rPr sz="1450" spc="135" dirty="0">
                <a:latin typeface="Trebuchet MS"/>
                <a:cs typeface="Trebuchet MS"/>
              </a:rPr>
              <a:t>О</a:t>
            </a:r>
            <a:r>
              <a:rPr sz="1450" spc="90" dirty="0">
                <a:latin typeface="Trebuchet MS"/>
                <a:cs typeface="Trebuchet MS"/>
              </a:rPr>
              <a:t>В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80" dirty="0">
                <a:latin typeface="Trebuchet MS"/>
                <a:cs typeface="Trebuchet MS"/>
              </a:rPr>
              <a:t>КИ</a:t>
            </a:r>
            <a:r>
              <a:rPr sz="1450" spc="95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140" dirty="0">
                <a:latin typeface="Trebuchet MS"/>
                <a:cs typeface="Trebuchet MS"/>
              </a:rPr>
              <a:t>М</a:t>
            </a:r>
            <a:r>
              <a:rPr sz="1450" spc="135" dirty="0">
                <a:latin typeface="Trebuchet MS"/>
                <a:cs typeface="Trebuchet MS"/>
              </a:rPr>
              <a:t>Е</a:t>
            </a:r>
            <a:r>
              <a:rPr sz="1450" spc="110" dirty="0">
                <a:latin typeface="Trebuchet MS"/>
                <a:cs typeface="Trebuchet MS"/>
              </a:rPr>
              <a:t>Ж</a:t>
            </a:r>
            <a:r>
              <a:rPr sz="1450" spc="155" dirty="0">
                <a:latin typeface="Trebuchet MS"/>
                <a:cs typeface="Trebuchet MS"/>
              </a:rPr>
              <a:t>Д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105" dirty="0">
                <a:latin typeface="Trebuchet MS"/>
                <a:cs typeface="Trebuchet MS"/>
              </a:rPr>
              <a:t>Н</a:t>
            </a:r>
            <a:r>
              <a:rPr sz="1450" spc="100" dirty="0">
                <a:latin typeface="Trebuchet MS"/>
                <a:cs typeface="Trebuchet MS"/>
              </a:rPr>
              <a:t>А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85" dirty="0">
                <a:latin typeface="Trebuchet MS"/>
                <a:cs typeface="Trebuchet MS"/>
              </a:rPr>
              <a:t>О</a:t>
            </a:r>
            <a:r>
              <a:rPr sz="1450" spc="145" dirty="0">
                <a:latin typeface="Trebuchet MS"/>
                <a:cs typeface="Trebuchet MS"/>
              </a:rPr>
              <a:t>Д</a:t>
            </a:r>
            <a:r>
              <a:rPr sz="1450" spc="90" dirty="0">
                <a:latin typeface="Trebuchet MS"/>
                <a:cs typeface="Trebuchet MS"/>
              </a:rPr>
              <a:t>НЫ</a:t>
            </a:r>
            <a:r>
              <a:rPr sz="1450" spc="100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95" dirty="0">
                <a:latin typeface="Trebuchet MS"/>
                <a:cs typeface="Trebuchet MS"/>
              </a:rPr>
              <a:t>НИ</a:t>
            </a:r>
            <a:r>
              <a:rPr sz="1450" spc="75" dirty="0">
                <a:latin typeface="Trebuchet MS"/>
                <a:cs typeface="Trebuchet MS"/>
              </a:rPr>
              <a:t>В</a:t>
            </a:r>
            <a:r>
              <a:rPr sz="1450" spc="35" dirty="0">
                <a:latin typeface="Trebuchet MS"/>
                <a:cs typeface="Trebuchet MS"/>
              </a:rPr>
              <a:t>Е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90" dirty="0">
                <a:latin typeface="Trebuchet MS"/>
                <a:cs typeface="Trebuchet MS"/>
              </a:rPr>
              <a:t>И</a:t>
            </a:r>
            <a:r>
              <a:rPr sz="1450" spc="-25" dirty="0">
                <a:latin typeface="Trebuchet MS"/>
                <a:cs typeface="Trebuchet MS"/>
              </a:rPr>
              <a:t>Т</a:t>
            </a:r>
            <a:r>
              <a:rPr sz="1450" spc="75" dirty="0">
                <a:latin typeface="Trebuchet MS"/>
                <a:cs typeface="Trebuchet MS"/>
              </a:rPr>
              <a:t>Е</a:t>
            </a:r>
            <a:r>
              <a:rPr sz="1450" spc="-20" dirty="0">
                <a:latin typeface="Trebuchet MS"/>
                <a:cs typeface="Trebuchet MS"/>
              </a:rPr>
              <a:t>Т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1450" spc="260" dirty="0">
                <a:latin typeface="Trebuchet MS"/>
                <a:cs typeface="Trebuchet MS"/>
              </a:rPr>
              <a:t>M</a:t>
            </a:r>
            <a:r>
              <a:rPr sz="1450" spc="-20" dirty="0">
                <a:latin typeface="Trebuchet MS"/>
                <a:cs typeface="Trebuchet MS"/>
              </a:rPr>
              <a:t>I</a:t>
            </a:r>
            <a:r>
              <a:rPr sz="1450" spc="-215" dirty="0">
                <a:latin typeface="Trebuchet MS"/>
                <a:cs typeface="Trebuchet MS"/>
              </a:rPr>
              <a:t>.</a:t>
            </a:r>
            <a:r>
              <a:rPr sz="1450" spc="85" dirty="0">
                <a:latin typeface="Trebuchet MS"/>
                <a:cs typeface="Trebuchet MS"/>
              </a:rPr>
              <a:t>U</a:t>
            </a:r>
            <a:r>
              <a:rPr sz="1450" spc="145" dirty="0">
                <a:latin typeface="Trebuchet MS"/>
                <a:cs typeface="Trebuchet MS"/>
              </a:rPr>
              <a:t>N</a:t>
            </a:r>
            <a:r>
              <a:rPr sz="1450" spc="40" dirty="0">
                <a:latin typeface="Trebuchet MS"/>
                <a:cs typeface="Trebuchet MS"/>
              </a:rPr>
              <a:t>IV</a:t>
            </a:r>
            <a:r>
              <a:rPr sz="1450" spc="45" dirty="0">
                <a:latin typeface="Trebuchet MS"/>
                <a:cs typeface="Trebuchet MS"/>
              </a:rPr>
              <a:t>E</a:t>
            </a:r>
            <a:r>
              <a:rPr sz="1450" spc="75" dirty="0">
                <a:latin typeface="Trebuchet MS"/>
                <a:cs typeface="Trebuchet MS"/>
              </a:rPr>
              <a:t>R</a:t>
            </a:r>
            <a:r>
              <a:rPr sz="1450" spc="65" dirty="0">
                <a:latin typeface="Trebuchet MS"/>
                <a:cs typeface="Trebuchet MS"/>
              </a:rPr>
              <a:t>SI</a:t>
            </a:r>
            <a:r>
              <a:rPr sz="1450" spc="150" dirty="0">
                <a:latin typeface="Trebuchet MS"/>
                <a:cs typeface="Trebuchet MS"/>
              </a:rPr>
              <a:t>T</a:t>
            </a:r>
            <a:r>
              <a:rPr sz="1450" spc="65" dirty="0">
                <a:latin typeface="Trebuchet MS"/>
                <a:cs typeface="Trebuchet MS"/>
              </a:rPr>
              <a:t>Y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2550" spc="-307" baseline="-6535" dirty="0">
                <a:latin typeface="Trebuchet MS"/>
                <a:cs typeface="Trebuchet MS"/>
              </a:rPr>
              <a:t>1</a:t>
            </a:r>
            <a:r>
              <a:rPr sz="2550" spc="104" baseline="-6535" dirty="0">
                <a:latin typeface="Trebuchet MS"/>
                <a:cs typeface="Trebuchet MS"/>
              </a:rPr>
              <a:t>8</a:t>
            </a:r>
            <a:r>
              <a:rPr sz="2550" spc="-195" baseline="-6535" dirty="0">
                <a:latin typeface="Trebuchet MS"/>
                <a:cs typeface="Trebuchet MS"/>
              </a:rPr>
              <a:t>-</a:t>
            </a:r>
            <a:r>
              <a:rPr sz="2550" spc="-97" baseline="-6535" dirty="0">
                <a:latin typeface="Trebuchet MS"/>
                <a:cs typeface="Trebuchet MS"/>
              </a:rPr>
              <a:t>1</a:t>
            </a:r>
            <a:r>
              <a:rPr sz="2550" spc="112" baseline="-6535" dirty="0">
                <a:latin typeface="Trebuchet MS"/>
                <a:cs typeface="Trebuchet MS"/>
              </a:rPr>
              <a:t>9</a:t>
            </a:r>
            <a:endParaRPr sz="2550" baseline="-6535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50" spc="20" dirty="0">
                <a:latin typeface="Trebuchet MS"/>
                <a:cs typeface="Trebuchet MS"/>
              </a:rPr>
              <a:t>Университет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45" dirty="0">
                <a:latin typeface="Trebuchet MS"/>
                <a:cs typeface="Trebuchet MS"/>
              </a:rPr>
              <a:t>для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335">
              <a:lnSpc>
                <a:spcPct val="100600"/>
              </a:lnSpc>
              <a:spcBef>
                <a:spcPts val="90"/>
              </a:spcBef>
            </a:pPr>
            <a:r>
              <a:rPr spc="-55" dirty="0"/>
              <a:t>Университет </a:t>
            </a:r>
            <a:r>
              <a:rPr spc="35" dirty="0"/>
              <a:t>— </a:t>
            </a:r>
            <a:r>
              <a:rPr spc="80" dirty="0"/>
              <a:t>это</a:t>
            </a:r>
            <a:r>
              <a:rPr spc="-340" dirty="0"/>
              <a:t> </a:t>
            </a:r>
            <a:r>
              <a:rPr spc="10" dirty="0"/>
              <a:t>место  встречи, </a:t>
            </a:r>
            <a:r>
              <a:rPr spc="-10" dirty="0"/>
              <a:t>где </a:t>
            </a:r>
            <a:r>
              <a:rPr spc="80" dirty="0"/>
              <a:t>искать</a:t>
            </a:r>
            <a:r>
              <a:rPr spc="-380" dirty="0"/>
              <a:t> </a:t>
            </a:r>
            <a:r>
              <a:rPr spc="20" dirty="0"/>
              <a:t>себя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35" dirty="0"/>
              <a:t>— </a:t>
            </a:r>
            <a:r>
              <a:rPr spc="-90" dirty="0"/>
              <a:t>значит, </a:t>
            </a:r>
            <a:r>
              <a:rPr spc="80" dirty="0">
                <a:solidFill>
                  <a:srgbClr val="FFFF00"/>
                </a:solidFill>
              </a:rPr>
              <a:t>искать</a:t>
            </a:r>
            <a:r>
              <a:rPr spc="-310" dirty="0">
                <a:solidFill>
                  <a:srgbClr val="FFFF00"/>
                </a:solidFill>
              </a:rPr>
              <a:t> </a:t>
            </a:r>
            <a:r>
              <a:rPr spc="100" dirty="0">
                <a:solidFill>
                  <a:srgbClr val="FFFF00"/>
                </a:solidFill>
              </a:rPr>
              <a:t>своих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8" y="457692"/>
            <a:ext cx="18680430" cy="1054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  <a:tabLst>
                <a:tab pos="9470390" algn="l"/>
                <a:tab pos="18177510" algn="l"/>
              </a:tabLst>
            </a:pPr>
            <a:r>
              <a:rPr sz="1450" spc="190" dirty="0">
                <a:latin typeface="Trebuchet MS"/>
                <a:cs typeface="Trebuchet MS"/>
              </a:rPr>
              <a:t>М</a:t>
            </a:r>
            <a:r>
              <a:rPr sz="1450" spc="145" dirty="0">
                <a:latin typeface="Trebuchet MS"/>
                <a:cs typeface="Trebuchet MS"/>
              </a:rPr>
              <a:t>О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-10" dirty="0">
                <a:latin typeface="Trebuchet MS"/>
                <a:cs typeface="Trebuchet MS"/>
              </a:rPr>
              <a:t>К</a:t>
            </a:r>
            <a:r>
              <a:rPr sz="1450" spc="135" dirty="0">
                <a:latin typeface="Trebuchet MS"/>
                <a:cs typeface="Trebuchet MS"/>
              </a:rPr>
              <a:t>О</a:t>
            </a:r>
            <a:r>
              <a:rPr sz="1450" spc="90" dirty="0">
                <a:latin typeface="Trebuchet MS"/>
                <a:cs typeface="Trebuchet MS"/>
              </a:rPr>
              <a:t>В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80" dirty="0">
                <a:latin typeface="Trebuchet MS"/>
                <a:cs typeface="Trebuchet MS"/>
              </a:rPr>
              <a:t>КИ</a:t>
            </a:r>
            <a:r>
              <a:rPr sz="1450" spc="95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140" dirty="0">
                <a:latin typeface="Trebuchet MS"/>
                <a:cs typeface="Trebuchet MS"/>
              </a:rPr>
              <a:t>М</a:t>
            </a:r>
            <a:r>
              <a:rPr sz="1450" spc="135" dirty="0">
                <a:latin typeface="Trebuchet MS"/>
                <a:cs typeface="Trebuchet MS"/>
              </a:rPr>
              <a:t>Е</a:t>
            </a:r>
            <a:r>
              <a:rPr sz="1450" spc="110" dirty="0">
                <a:latin typeface="Trebuchet MS"/>
                <a:cs typeface="Trebuchet MS"/>
              </a:rPr>
              <a:t>Ж</a:t>
            </a:r>
            <a:r>
              <a:rPr sz="1450" spc="155" dirty="0">
                <a:latin typeface="Trebuchet MS"/>
                <a:cs typeface="Trebuchet MS"/>
              </a:rPr>
              <a:t>Д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105" dirty="0">
                <a:latin typeface="Trebuchet MS"/>
                <a:cs typeface="Trebuchet MS"/>
              </a:rPr>
              <a:t>Н</a:t>
            </a:r>
            <a:r>
              <a:rPr sz="1450" spc="100" dirty="0">
                <a:latin typeface="Trebuchet MS"/>
                <a:cs typeface="Trebuchet MS"/>
              </a:rPr>
              <a:t>А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85" dirty="0">
                <a:latin typeface="Trebuchet MS"/>
                <a:cs typeface="Trebuchet MS"/>
              </a:rPr>
              <a:t>О</a:t>
            </a:r>
            <a:r>
              <a:rPr sz="1450" spc="145" dirty="0">
                <a:latin typeface="Trebuchet MS"/>
                <a:cs typeface="Trebuchet MS"/>
              </a:rPr>
              <a:t>Д</a:t>
            </a:r>
            <a:r>
              <a:rPr sz="1450" spc="90" dirty="0">
                <a:latin typeface="Trebuchet MS"/>
                <a:cs typeface="Trebuchet MS"/>
              </a:rPr>
              <a:t>НЫ</a:t>
            </a:r>
            <a:r>
              <a:rPr sz="1450" spc="100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95" dirty="0">
                <a:latin typeface="Trebuchet MS"/>
                <a:cs typeface="Trebuchet MS"/>
              </a:rPr>
              <a:t>НИ</a:t>
            </a:r>
            <a:r>
              <a:rPr sz="1450" spc="75" dirty="0">
                <a:latin typeface="Trebuchet MS"/>
                <a:cs typeface="Trebuchet MS"/>
              </a:rPr>
              <a:t>В</a:t>
            </a:r>
            <a:r>
              <a:rPr sz="1450" spc="35" dirty="0">
                <a:latin typeface="Trebuchet MS"/>
                <a:cs typeface="Trebuchet MS"/>
              </a:rPr>
              <a:t>Е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90" dirty="0">
                <a:latin typeface="Trebuchet MS"/>
                <a:cs typeface="Trebuchet MS"/>
              </a:rPr>
              <a:t>И</a:t>
            </a:r>
            <a:r>
              <a:rPr sz="1450" spc="-25" dirty="0">
                <a:latin typeface="Trebuchet MS"/>
                <a:cs typeface="Trebuchet MS"/>
              </a:rPr>
              <a:t>Т</a:t>
            </a:r>
            <a:r>
              <a:rPr sz="1450" spc="75" dirty="0">
                <a:latin typeface="Trebuchet MS"/>
                <a:cs typeface="Trebuchet MS"/>
              </a:rPr>
              <a:t>Е</a:t>
            </a:r>
            <a:r>
              <a:rPr sz="1450" spc="-20" dirty="0">
                <a:latin typeface="Trebuchet MS"/>
                <a:cs typeface="Trebuchet MS"/>
              </a:rPr>
              <a:t>Т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1450" spc="260" dirty="0">
                <a:latin typeface="Trebuchet MS"/>
                <a:cs typeface="Trebuchet MS"/>
              </a:rPr>
              <a:t>M</a:t>
            </a:r>
            <a:r>
              <a:rPr sz="1450" spc="-20" dirty="0">
                <a:latin typeface="Trebuchet MS"/>
                <a:cs typeface="Trebuchet MS"/>
              </a:rPr>
              <a:t>I</a:t>
            </a:r>
            <a:r>
              <a:rPr sz="1450" spc="-215" dirty="0">
                <a:latin typeface="Trebuchet MS"/>
                <a:cs typeface="Trebuchet MS"/>
              </a:rPr>
              <a:t>.</a:t>
            </a:r>
            <a:r>
              <a:rPr sz="1450" spc="85" dirty="0">
                <a:latin typeface="Trebuchet MS"/>
                <a:cs typeface="Trebuchet MS"/>
              </a:rPr>
              <a:t>U</a:t>
            </a:r>
            <a:r>
              <a:rPr sz="1450" spc="145" dirty="0">
                <a:latin typeface="Trebuchet MS"/>
                <a:cs typeface="Trebuchet MS"/>
              </a:rPr>
              <a:t>N</a:t>
            </a:r>
            <a:r>
              <a:rPr sz="1450" spc="40" dirty="0">
                <a:latin typeface="Trebuchet MS"/>
                <a:cs typeface="Trebuchet MS"/>
              </a:rPr>
              <a:t>IV</a:t>
            </a:r>
            <a:r>
              <a:rPr sz="1450" spc="45" dirty="0">
                <a:latin typeface="Trebuchet MS"/>
                <a:cs typeface="Trebuchet MS"/>
              </a:rPr>
              <a:t>E</a:t>
            </a:r>
            <a:r>
              <a:rPr sz="1450" spc="75" dirty="0">
                <a:latin typeface="Trebuchet MS"/>
                <a:cs typeface="Trebuchet MS"/>
              </a:rPr>
              <a:t>R</a:t>
            </a:r>
            <a:r>
              <a:rPr sz="1450" spc="65" dirty="0">
                <a:latin typeface="Trebuchet MS"/>
                <a:cs typeface="Trebuchet MS"/>
              </a:rPr>
              <a:t>SI</a:t>
            </a:r>
            <a:r>
              <a:rPr sz="1450" spc="150" dirty="0">
                <a:latin typeface="Trebuchet MS"/>
                <a:cs typeface="Trebuchet MS"/>
              </a:rPr>
              <a:t>T</a:t>
            </a:r>
            <a:r>
              <a:rPr sz="1450" spc="65" dirty="0">
                <a:latin typeface="Trebuchet MS"/>
                <a:cs typeface="Trebuchet MS"/>
              </a:rPr>
              <a:t>Y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2550" spc="-307" baseline="-6535" dirty="0">
                <a:latin typeface="Trebuchet MS"/>
                <a:cs typeface="Trebuchet MS"/>
              </a:rPr>
              <a:t>1</a:t>
            </a:r>
            <a:r>
              <a:rPr sz="2550" spc="104" baseline="-6535" dirty="0">
                <a:latin typeface="Trebuchet MS"/>
                <a:cs typeface="Trebuchet MS"/>
              </a:rPr>
              <a:t>8</a:t>
            </a:r>
            <a:r>
              <a:rPr sz="2550" spc="-195" baseline="-6535" dirty="0">
                <a:latin typeface="Trebuchet MS"/>
                <a:cs typeface="Trebuchet MS"/>
              </a:rPr>
              <a:t>-</a:t>
            </a:r>
            <a:r>
              <a:rPr sz="2550" spc="-97" baseline="-6535" dirty="0">
                <a:latin typeface="Trebuchet MS"/>
                <a:cs typeface="Trebuchet MS"/>
              </a:rPr>
              <a:t>1</a:t>
            </a:r>
            <a:r>
              <a:rPr sz="2550" spc="112" baseline="-6535" dirty="0">
                <a:latin typeface="Trebuchet MS"/>
                <a:cs typeface="Trebuchet MS"/>
              </a:rPr>
              <a:t>9</a:t>
            </a:r>
            <a:endParaRPr sz="2550" baseline="-6535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50" spc="20" dirty="0">
                <a:latin typeface="Trebuchet MS"/>
                <a:cs typeface="Trebuchet MS"/>
              </a:rPr>
              <a:t>Университет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45" dirty="0">
                <a:latin typeface="Trebuchet MS"/>
                <a:cs typeface="Trebuchet MS"/>
              </a:rPr>
              <a:t>для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69846" y="3957796"/>
            <a:ext cx="8801100" cy="3041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07285" algn="l"/>
              </a:tabLst>
            </a:pPr>
            <a:r>
              <a:rPr sz="3950" spc="180" dirty="0">
                <a:latin typeface="Trebuchet MS"/>
                <a:cs typeface="Trebuchet MS"/>
              </a:rPr>
              <a:t>По </a:t>
            </a:r>
            <a:r>
              <a:rPr sz="3950" spc="30" dirty="0">
                <a:latin typeface="Trebuchet MS"/>
                <a:cs typeface="Trebuchet MS"/>
              </a:rPr>
              <a:t>оценкам </a:t>
            </a:r>
            <a:r>
              <a:rPr sz="3950" spc="-85" dirty="0">
                <a:latin typeface="Trebuchet MS"/>
                <a:cs typeface="Trebuchet MS"/>
              </a:rPr>
              <a:t>экспертов</a:t>
            </a:r>
            <a:r>
              <a:rPr sz="3950" spc="-85" dirty="0">
                <a:solidFill>
                  <a:srgbClr val="FFFF00"/>
                </a:solidFill>
                <a:latin typeface="Trebuchet MS"/>
                <a:cs typeface="Trebuchet MS"/>
              </a:rPr>
              <a:t>*</a:t>
            </a:r>
            <a:r>
              <a:rPr sz="3950" spc="-85" dirty="0">
                <a:latin typeface="Trebuchet MS"/>
                <a:cs typeface="Trebuchet MS"/>
              </a:rPr>
              <a:t>, </a:t>
            </a:r>
            <a:r>
              <a:rPr sz="3950" spc="35" dirty="0">
                <a:latin typeface="Trebuchet MS"/>
                <a:cs typeface="Trebuchet MS"/>
              </a:rPr>
              <a:t>основные  </a:t>
            </a:r>
            <a:r>
              <a:rPr sz="3950" spc="40" dirty="0">
                <a:latin typeface="Trebuchet MS"/>
                <a:cs typeface="Trebuchet MS"/>
              </a:rPr>
              <a:t>умения</a:t>
            </a:r>
            <a:r>
              <a:rPr sz="3950" spc="-204" dirty="0">
                <a:latin typeface="Trebuchet MS"/>
                <a:cs typeface="Trebuchet MS"/>
              </a:rPr>
              <a:t> </a:t>
            </a:r>
            <a:r>
              <a:rPr sz="3950" spc="-5" dirty="0">
                <a:latin typeface="Trebuchet MS"/>
                <a:cs typeface="Trebuchet MS"/>
              </a:rPr>
              <a:t>и	</a:t>
            </a:r>
            <a:r>
              <a:rPr sz="3950" spc="-75" dirty="0">
                <a:latin typeface="Trebuchet MS"/>
                <a:cs typeface="Trebuchet MS"/>
              </a:rPr>
              <a:t>качества, </a:t>
            </a:r>
            <a:r>
              <a:rPr sz="3950" spc="-40" dirty="0">
                <a:latin typeface="Trebuchet MS"/>
                <a:cs typeface="Trebuchet MS"/>
              </a:rPr>
              <a:t>которые</a:t>
            </a:r>
            <a:r>
              <a:rPr sz="3950" spc="-385" dirty="0">
                <a:latin typeface="Trebuchet MS"/>
                <a:cs typeface="Trebuchet MS"/>
              </a:rPr>
              <a:t> </a:t>
            </a:r>
            <a:r>
              <a:rPr sz="3950" spc="10" dirty="0">
                <a:latin typeface="Trebuchet MS"/>
                <a:cs typeface="Trebuchet MS"/>
              </a:rPr>
              <a:t>позволят  </a:t>
            </a:r>
            <a:r>
              <a:rPr sz="3950" spc="15" dirty="0">
                <a:latin typeface="Trebuchet MS"/>
                <a:cs typeface="Trebuchet MS"/>
              </a:rPr>
              <a:t>реализоваться</a:t>
            </a:r>
            <a:r>
              <a:rPr sz="3950" spc="-21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профессионально</a:t>
            </a:r>
            <a:endParaRPr sz="3950">
              <a:latin typeface="Trebuchet MS"/>
              <a:cs typeface="Trebuchet MS"/>
            </a:endParaRPr>
          </a:p>
          <a:p>
            <a:pPr marL="12700" marR="2084070">
              <a:lnSpc>
                <a:spcPct val="100000"/>
              </a:lnSpc>
              <a:spcBef>
                <a:spcPts val="30"/>
              </a:spcBef>
            </a:pPr>
            <a:r>
              <a:rPr sz="3950" spc="110" dirty="0">
                <a:latin typeface="Trebuchet MS"/>
                <a:cs typeface="Trebuchet MS"/>
              </a:rPr>
              <a:t>в</a:t>
            </a:r>
            <a:r>
              <a:rPr sz="3950" spc="-215" dirty="0">
                <a:latin typeface="Trebuchet MS"/>
                <a:cs typeface="Trebuchet MS"/>
              </a:rPr>
              <a:t> </a:t>
            </a:r>
            <a:r>
              <a:rPr sz="3950" spc="65" dirty="0">
                <a:latin typeface="Trebuchet MS"/>
                <a:cs typeface="Trebuchet MS"/>
              </a:rPr>
              <a:t>современном</a:t>
            </a:r>
            <a:r>
              <a:rPr sz="3950" spc="-215" dirty="0">
                <a:latin typeface="Trebuchet MS"/>
                <a:cs typeface="Trebuchet MS"/>
              </a:rPr>
              <a:t> </a:t>
            </a:r>
            <a:r>
              <a:rPr sz="3950" spc="45" dirty="0">
                <a:latin typeface="Trebuchet MS"/>
                <a:cs typeface="Trebuchet MS"/>
              </a:rPr>
              <a:t>мире</a:t>
            </a:r>
            <a:r>
              <a:rPr sz="3950" spc="-215" dirty="0">
                <a:latin typeface="Trebuchet MS"/>
                <a:cs typeface="Trebuchet MS"/>
              </a:rPr>
              <a:t> </a:t>
            </a:r>
            <a:r>
              <a:rPr sz="3950" spc="-5" dirty="0">
                <a:latin typeface="Trebuchet MS"/>
                <a:cs typeface="Trebuchet MS"/>
              </a:rPr>
              <a:t>и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45" dirty="0">
                <a:latin typeface="Trebuchet MS"/>
                <a:cs typeface="Trebuchet MS"/>
              </a:rPr>
              <a:t>мире  </a:t>
            </a:r>
            <a:r>
              <a:rPr sz="3950" spc="-40" dirty="0">
                <a:latin typeface="Trebuchet MS"/>
                <a:cs typeface="Trebuchet MS"/>
              </a:rPr>
              <a:t>будущего </a:t>
            </a:r>
            <a:r>
              <a:rPr sz="3950" spc="900" dirty="0">
                <a:latin typeface="Trebuchet MS"/>
                <a:cs typeface="Trebuchet MS"/>
              </a:rPr>
              <a:t>–</a:t>
            </a:r>
            <a:r>
              <a:rPr sz="3950" spc="-375" dirty="0">
                <a:latin typeface="Trebuchet MS"/>
                <a:cs typeface="Trebuchet MS"/>
              </a:rPr>
              <a:t> </a:t>
            </a:r>
            <a:r>
              <a:rPr sz="3950" spc="-150" dirty="0">
                <a:latin typeface="Trebuchet MS"/>
                <a:cs typeface="Trebuchet MS"/>
              </a:rPr>
              <a:t>это: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7286" y="4060965"/>
            <a:ext cx="877569" cy="137795"/>
          </a:xfrm>
          <a:custGeom>
            <a:avLst/>
            <a:gdLst/>
            <a:ahLst/>
            <a:cxnLst/>
            <a:rect l="l" t="t" r="r" b="b"/>
            <a:pathLst>
              <a:path w="877570" h="137795">
                <a:moveTo>
                  <a:pt x="0" y="137734"/>
                </a:moveTo>
                <a:lnTo>
                  <a:pt x="877564" y="137734"/>
                </a:lnTo>
                <a:lnTo>
                  <a:pt x="877564" y="0"/>
                </a:lnTo>
                <a:lnTo>
                  <a:pt x="0" y="0"/>
                </a:lnTo>
                <a:lnTo>
                  <a:pt x="0" y="13773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851" y="4060975"/>
            <a:ext cx="126364" cy="1003935"/>
          </a:xfrm>
          <a:custGeom>
            <a:avLst/>
            <a:gdLst/>
            <a:ahLst/>
            <a:cxnLst/>
            <a:rect l="l" t="t" r="r" b="b"/>
            <a:pathLst>
              <a:path w="126364" h="1003935">
                <a:moveTo>
                  <a:pt x="0" y="1003487"/>
                </a:moveTo>
                <a:lnTo>
                  <a:pt x="125922" y="1003487"/>
                </a:lnTo>
                <a:lnTo>
                  <a:pt x="125922" y="0"/>
                </a:lnTo>
                <a:lnTo>
                  <a:pt x="0" y="0"/>
                </a:lnTo>
                <a:lnTo>
                  <a:pt x="0" y="10034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7769" y="4090493"/>
            <a:ext cx="1007110" cy="1007110"/>
          </a:xfrm>
          <a:custGeom>
            <a:avLst/>
            <a:gdLst/>
            <a:ahLst/>
            <a:cxnLst/>
            <a:rect l="l" t="t" r="r" b="b"/>
            <a:pathLst>
              <a:path w="1007110" h="1007110">
                <a:moveTo>
                  <a:pt x="905103" y="0"/>
                </a:moveTo>
                <a:lnTo>
                  <a:pt x="0" y="905103"/>
                </a:lnTo>
                <a:lnTo>
                  <a:pt x="101996" y="1007100"/>
                </a:lnTo>
                <a:lnTo>
                  <a:pt x="1007100" y="101986"/>
                </a:lnTo>
                <a:lnTo>
                  <a:pt x="905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10738385"/>
            <a:ext cx="483108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latin typeface="Trebuchet MS"/>
                <a:cs typeface="Trebuchet MS"/>
              </a:rPr>
              <a:t>Университет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45" dirty="0">
                <a:latin typeface="Trebuchet MS"/>
                <a:cs typeface="Trebuchet MS"/>
              </a:rPr>
              <a:t>для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8616" y="1754481"/>
            <a:ext cx="11707495" cy="7459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74590">
              <a:lnSpc>
                <a:spcPct val="123500"/>
              </a:lnSpc>
              <a:spcBef>
                <a:spcPts val="95"/>
              </a:spcBef>
            </a:pPr>
            <a:r>
              <a:rPr sz="3950" dirty="0">
                <a:latin typeface="Trebuchet MS"/>
                <a:cs typeface="Trebuchet MS"/>
              </a:rPr>
              <a:t>Комплексное </a:t>
            </a:r>
            <a:r>
              <a:rPr sz="3950" spc="-15" dirty="0">
                <a:latin typeface="Trebuchet MS"/>
                <a:cs typeface="Trebuchet MS"/>
              </a:rPr>
              <a:t>решение</a:t>
            </a:r>
            <a:r>
              <a:rPr sz="3950" spc="-440" dirty="0">
                <a:latin typeface="Trebuchet MS"/>
                <a:cs typeface="Trebuchet MS"/>
              </a:rPr>
              <a:t> </a:t>
            </a:r>
            <a:r>
              <a:rPr sz="3950" spc="45" dirty="0">
                <a:latin typeface="Trebuchet MS"/>
                <a:cs typeface="Trebuchet MS"/>
              </a:rPr>
              <a:t>задач  </a:t>
            </a:r>
            <a:r>
              <a:rPr sz="3950" spc="-35" dirty="0">
                <a:latin typeface="Trebuchet MS"/>
                <a:cs typeface="Trebuchet MS"/>
              </a:rPr>
              <a:t>Критическое </a:t>
            </a:r>
            <a:r>
              <a:rPr sz="3950" spc="15" dirty="0">
                <a:latin typeface="Trebuchet MS"/>
                <a:cs typeface="Trebuchet MS"/>
              </a:rPr>
              <a:t>мышление  </a:t>
            </a:r>
            <a:r>
              <a:rPr sz="3950" spc="5" dirty="0">
                <a:latin typeface="Trebuchet MS"/>
                <a:cs typeface="Trebuchet MS"/>
              </a:rPr>
              <a:t>Креативность</a:t>
            </a:r>
            <a:endParaRPr sz="3950">
              <a:latin typeface="Trebuchet MS"/>
              <a:cs typeface="Trebuchet MS"/>
            </a:endParaRPr>
          </a:p>
          <a:p>
            <a:pPr marL="12700" marR="5437505">
              <a:lnSpc>
                <a:spcPct val="123500"/>
              </a:lnSpc>
            </a:pPr>
            <a:r>
              <a:rPr sz="3950" spc="15" dirty="0">
                <a:latin typeface="Trebuchet MS"/>
                <a:cs typeface="Trebuchet MS"/>
              </a:rPr>
              <a:t>Навыки </a:t>
            </a:r>
            <a:r>
              <a:rPr sz="3950" spc="-5" dirty="0">
                <a:latin typeface="Trebuchet MS"/>
                <a:cs typeface="Trebuchet MS"/>
              </a:rPr>
              <a:t>управления  </a:t>
            </a:r>
            <a:r>
              <a:rPr sz="3950" spc="5" dirty="0">
                <a:latin typeface="Trebuchet MS"/>
                <a:cs typeface="Trebuchet MS"/>
              </a:rPr>
              <a:t>Умение </a:t>
            </a:r>
            <a:r>
              <a:rPr sz="3950" dirty="0">
                <a:latin typeface="Trebuchet MS"/>
                <a:cs typeface="Trebuchet MS"/>
              </a:rPr>
              <a:t>работать </a:t>
            </a:r>
            <a:r>
              <a:rPr sz="3950" spc="110" dirty="0">
                <a:latin typeface="Trebuchet MS"/>
                <a:cs typeface="Trebuchet MS"/>
              </a:rPr>
              <a:t>в </a:t>
            </a:r>
            <a:r>
              <a:rPr sz="3950" spc="-35" dirty="0">
                <a:latin typeface="Trebuchet MS"/>
                <a:cs typeface="Trebuchet MS"/>
              </a:rPr>
              <a:t>группе  </a:t>
            </a:r>
            <a:r>
              <a:rPr sz="3950" spc="50" dirty="0">
                <a:latin typeface="Trebuchet MS"/>
                <a:cs typeface="Trebuchet MS"/>
              </a:rPr>
              <a:t>Эмоциональный</a:t>
            </a:r>
            <a:r>
              <a:rPr sz="3950" spc="-235" dirty="0">
                <a:latin typeface="Trebuchet MS"/>
                <a:cs typeface="Trebuchet MS"/>
              </a:rPr>
              <a:t> </a:t>
            </a:r>
            <a:r>
              <a:rPr sz="3950" spc="-80" dirty="0">
                <a:latin typeface="Trebuchet MS"/>
                <a:cs typeface="Trebuchet MS"/>
              </a:rPr>
              <a:t>интеллект</a:t>
            </a:r>
            <a:endParaRPr sz="3950">
              <a:latin typeface="Trebuchet MS"/>
              <a:cs typeface="Trebuchet MS"/>
            </a:endParaRPr>
          </a:p>
          <a:p>
            <a:pPr marL="12700" marR="5080">
              <a:lnSpc>
                <a:spcPct val="123500"/>
              </a:lnSpc>
            </a:pPr>
            <a:r>
              <a:rPr sz="3950" spc="5" dirty="0">
                <a:latin typeface="Trebuchet MS"/>
                <a:cs typeface="Trebuchet MS"/>
              </a:rPr>
              <a:t>Умение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15" dirty="0">
                <a:latin typeface="Trebuchet MS"/>
                <a:cs typeface="Trebuchet MS"/>
              </a:rPr>
              <a:t>выносить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5" dirty="0">
                <a:latin typeface="Trebuchet MS"/>
                <a:cs typeface="Trebuchet MS"/>
              </a:rPr>
              <a:t>суждения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-5" dirty="0">
                <a:latin typeface="Trebuchet MS"/>
                <a:cs typeface="Trebuchet MS"/>
              </a:rPr>
              <a:t>и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10" dirty="0">
                <a:latin typeface="Trebuchet MS"/>
                <a:cs typeface="Trebuchet MS"/>
              </a:rPr>
              <a:t>принимать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10" dirty="0">
                <a:latin typeface="Trebuchet MS"/>
                <a:cs typeface="Trebuchet MS"/>
              </a:rPr>
              <a:t>решения  </a:t>
            </a:r>
            <a:r>
              <a:rPr sz="3950" spc="15" dirty="0">
                <a:latin typeface="Trebuchet MS"/>
                <a:cs typeface="Trebuchet MS"/>
              </a:rPr>
              <a:t>Ориентированность </a:t>
            </a:r>
            <a:r>
              <a:rPr sz="3950" spc="80" dirty="0">
                <a:latin typeface="Trebuchet MS"/>
                <a:cs typeface="Trebuchet MS"/>
              </a:rPr>
              <a:t>на</a:t>
            </a:r>
            <a:r>
              <a:rPr sz="3950" spc="-430" dirty="0">
                <a:latin typeface="Trebuchet MS"/>
                <a:cs typeface="Trebuchet MS"/>
              </a:rPr>
              <a:t> </a:t>
            </a:r>
            <a:r>
              <a:rPr sz="3950" spc="35" dirty="0">
                <a:latin typeface="Trebuchet MS"/>
                <a:cs typeface="Trebuchet MS"/>
              </a:rPr>
              <a:t>сервис</a:t>
            </a:r>
            <a:endParaRPr sz="3950">
              <a:latin typeface="Trebuchet MS"/>
              <a:cs typeface="Trebuchet MS"/>
            </a:endParaRPr>
          </a:p>
          <a:p>
            <a:pPr marL="12700" marR="4846320">
              <a:lnSpc>
                <a:spcPct val="123500"/>
              </a:lnSpc>
            </a:pPr>
            <a:r>
              <a:rPr sz="3950" spc="15" dirty="0">
                <a:latin typeface="Trebuchet MS"/>
                <a:cs typeface="Trebuchet MS"/>
              </a:rPr>
              <a:t>Навыки </a:t>
            </a:r>
            <a:r>
              <a:rPr sz="3950" spc="-25" dirty="0">
                <a:latin typeface="Trebuchet MS"/>
                <a:cs typeface="Trebuchet MS"/>
              </a:rPr>
              <a:t>ведения</a:t>
            </a:r>
            <a:r>
              <a:rPr sz="3950" spc="-4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переговоров  </a:t>
            </a:r>
            <a:r>
              <a:rPr sz="3950" spc="-90" dirty="0">
                <a:latin typeface="Trebuchet MS"/>
                <a:cs typeface="Trebuchet MS"/>
              </a:rPr>
              <a:t>Гибкость</a:t>
            </a:r>
            <a:r>
              <a:rPr sz="3950" spc="-210" dirty="0">
                <a:latin typeface="Trebuchet MS"/>
                <a:cs typeface="Trebuchet MS"/>
              </a:rPr>
              <a:t> </a:t>
            </a:r>
            <a:r>
              <a:rPr sz="3950" spc="35" dirty="0">
                <a:latin typeface="Trebuchet MS"/>
                <a:cs typeface="Trebuchet MS"/>
              </a:rPr>
              <a:t>мышления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6651" y="2607826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6651" y="3394001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6651" y="4128701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6651" y="4861663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6651" y="5605096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651" y="6305776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6651" y="7081491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6651" y="7818359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6651" y="8580566"/>
            <a:ext cx="11311255" cy="0"/>
          </a:xfrm>
          <a:custGeom>
            <a:avLst/>
            <a:gdLst/>
            <a:ahLst/>
            <a:cxnLst/>
            <a:rect l="l" t="t" r="r" b="b"/>
            <a:pathLst>
              <a:path w="11311255">
                <a:moveTo>
                  <a:pt x="0" y="0"/>
                </a:moveTo>
                <a:lnTo>
                  <a:pt x="1131075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8" y="457692"/>
            <a:ext cx="18680430" cy="1054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  <a:tabLst>
                <a:tab pos="9470390" algn="l"/>
                <a:tab pos="18177510" algn="l"/>
              </a:tabLst>
            </a:pPr>
            <a:r>
              <a:rPr sz="1450" spc="190" dirty="0">
                <a:latin typeface="Trebuchet MS"/>
                <a:cs typeface="Trebuchet MS"/>
              </a:rPr>
              <a:t>М</a:t>
            </a:r>
            <a:r>
              <a:rPr sz="1450" spc="145" dirty="0">
                <a:latin typeface="Trebuchet MS"/>
                <a:cs typeface="Trebuchet MS"/>
              </a:rPr>
              <a:t>О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-10" dirty="0">
                <a:latin typeface="Trebuchet MS"/>
                <a:cs typeface="Trebuchet MS"/>
              </a:rPr>
              <a:t>К</a:t>
            </a:r>
            <a:r>
              <a:rPr sz="1450" spc="135" dirty="0">
                <a:latin typeface="Trebuchet MS"/>
                <a:cs typeface="Trebuchet MS"/>
              </a:rPr>
              <a:t>О</a:t>
            </a:r>
            <a:r>
              <a:rPr sz="1450" spc="90" dirty="0">
                <a:latin typeface="Trebuchet MS"/>
                <a:cs typeface="Trebuchet MS"/>
              </a:rPr>
              <a:t>В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80" dirty="0">
                <a:latin typeface="Trebuchet MS"/>
                <a:cs typeface="Trebuchet MS"/>
              </a:rPr>
              <a:t>КИ</a:t>
            </a:r>
            <a:r>
              <a:rPr sz="1450" spc="95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140" dirty="0">
                <a:latin typeface="Trebuchet MS"/>
                <a:cs typeface="Trebuchet MS"/>
              </a:rPr>
              <a:t>М</a:t>
            </a:r>
            <a:r>
              <a:rPr sz="1450" spc="135" dirty="0">
                <a:latin typeface="Trebuchet MS"/>
                <a:cs typeface="Trebuchet MS"/>
              </a:rPr>
              <a:t>Е</a:t>
            </a:r>
            <a:r>
              <a:rPr sz="1450" spc="110" dirty="0">
                <a:latin typeface="Trebuchet MS"/>
                <a:cs typeface="Trebuchet MS"/>
              </a:rPr>
              <a:t>Ж</a:t>
            </a:r>
            <a:r>
              <a:rPr sz="1450" spc="155" dirty="0">
                <a:latin typeface="Trebuchet MS"/>
                <a:cs typeface="Trebuchet MS"/>
              </a:rPr>
              <a:t>Д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105" dirty="0">
                <a:latin typeface="Trebuchet MS"/>
                <a:cs typeface="Trebuchet MS"/>
              </a:rPr>
              <a:t>Н</a:t>
            </a:r>
            <a:r>
              <a:rPr sz="1450" spc="100" dirty="0">
                <a:latin typeface="Trebuchet MS"/>
                <a:cs typeface="Trebuchet MS"/>
              </a:rPr>
              <a:t>А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85" dirty="0">
                <a:latin typeface="Trebuchet MS"/>
                <a:cs typeface="Trebuchet MS"/>
              </a:rPr>
              <a:t>О</a:t>
            </a:r>
            <a:r>
              <a:rPr sz="1450" spc="145" dirty="0">
                <a:latin typeface="Trebuchet MS"/>
                <a:cs typeface="Trebuchet MS"/>
              </a:rPr>
              <a:t>Д</a:t>
            </a:r>
            <a:r>
              <a:rPr sz="1450" spc="90" dirty="0">
                <a:latin typeface="Trebuchet MS"/>
                <a:cs typeface="Trebuchet MS"/>
              </a:rPr>
              <a:t>НЫ</a:t>
            </a:r>
            <a:r>
              <a:rPr sz="1450" spc="100" dirty="0">
                <a:latin typeface="Trebuchet MS"/>
                <a:cs typeface="Trebuchet MS"/>
              </a:rPr>
              <a:t>Й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75" dirty="0">
                <a:latin typeface="Trebuchet MS"/>
                <a:cs typeface="Trebuchet MS"/>
              </a:rPr>
              <a:t>У</a:t>
            </a:r>
            <a:r>
              <a:rPr sz="1450" spc="95" dirty="0">
                <a:latin typeface="Trebuchet MS"/>
                <a:cs typeface="Trebuchet MS"/>
              </a:rPr>
              <a:t>НИ</a:t>
            </a:r>
            <a:r>
              <a:rPr sz="1450" spc="75" dirty="0">
                <a:latin typeface="Trebuchet MS"/>
                <a:cs typeface="Trebuchet MS"/>
              </a:rPr>
              <a:t>В</a:t>
            </a:r>
            <a:r>
              <a:rPr sz="1450" spc="35" dirty="0">
                <a:latin typeface="Trebuchet MS"/>
                <a:cs typeface="Trebuchet MS"/>
              </a:rPr>
              <a:t>Е</a:t>
            </a:r>
            <a:r>
              <a:rPr sz="1450" spc="70" dirty="0">
                <a:latin typeface="Trebuchet MS"/>
                <a:cs typeface="Trebuchet MS"/>
              </a:rPr>
              <a:t>Р</a:t>
            </a:r>
            <a:r>
              <a:rPr sz="1450" spc="195" dirty="0">
                <a:latin typeface="Trebuchet MS"/>
                <a:cs typeface="Trebuchet MS"/>
              </a:rPr>
              <a:t>С</a:t>
            </a:r>
            <a:r>
              <a:rPr sz="1450" spc="90" dirty="0">
                <a:latin typeface="Trebuchet MS"/>
                <a:cs typeface="Trebuchet MS"/>
              </a:rPr>
              <a:t>И</a:t>
            </a:r>
            <a:r>
              <a:rPr sz="1450" spc="-25" dirty="0">
                <a:latin typeface="Trebuchet MS"/>
                <a:cs typeface="Trebuchet MS"/>
              </a:rPr>
              <a:t>Т</a:t>
            </a:r>
            <a:r>
              <a:rPr sz="1450" spc="75" dirty="0">
                <a:latin typeface="Trebuchet MS"/>
                <a:cs typeface="Trebuchet MS"/>
              </a:rPr>
              <a:t>Е</a:t>
            </a:r>
            <a:r>
              <a:rPr sz="1450" spc="-20" dirty="0">
                <a:latin typeface="Trebuchet MS"/>
                <a:cs typeface="Trebuchet MS"/>
              </a:rPr>
              <a:t>Т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1450" spc="260" dirty="0">
                <a:latin typeface="Trebuchet MS"/>
                <a:cs typeface="Trebuchet MS"/>
              </a:rPr>
              <a:t>M</a:t>
            </a:r>
            <a:r>
              <a:rPr sz="1450" spc="-20" dirty="0">
                <a:latin typeface="Trebuchet MS"/>
                <a:cs typeface="Trebuchet MS"/>
              </a:rPr>
              <a:t>I</a:t>
            </a:r>
            <a:r>
              <a:rPr sz="1450" spc="-215" dirty="0">
                <a:latin typeface="Trebuchet MS"/>
                <a:cs typeface="Trebuchet MS"/>
              </a:rPr>
              <a:t>.</a:t>
            </a:r>
            <a:r>
              <a:rPr sz="1450" spc="85" dirty="0">
                <a:latin typeface="Trebuchet MS"/>
                <a:cs typeface="Trebuchet MS"/>
              </a:rPr>
              <a:t>U</a:t>
            </a:r>
            <a:r>
              <a:rPr sz="1450" spc="145" dirty="0">
                <a:latin typeface="Trebuchet MS"/>
                <a:cs typeface="Trebuchet MS"/>
              </a:rPr>
              <a:t>N</a:t>
            </a:r>
            <a:r>
              <a:rPr sz="1450" spc="40" dirty="0">
                <a:latin typeface="Trebuchet MS"/>
                <a:cs typeface="Trebuchet MS"/>
              </a:rPr>
              <a:t>IV</a:t>
            </a:r>
            <a:r>
              <a:rPr sz="1450" spc="45" dirty="0">
                <a:latin typeface="Trebuchet MS"/>
                <a:cs typeface="Trebuchet MS"/>
              </a:rPr>
              <a:t>E</a:t>
            </a:r>
            <a:r>
              <a:rPr sz="1450" spc="75" dirty="0">
                <a:latin typeface="Trebuchet MS"/>
                <a:cs typeface="Trebuchet MS"/>
              </a:rPr>
              <a:t>R</a:t>
            </a:r>
            <a:r>
              <a:rPr sz="1450" spc="65" dirty="0">
                <a:latin typeface="Trebuchet MS"/>
                <a:cs typeface="Trebuchet MS"/>
              </a:rPr>
              <a:t>SI</a:t>
            </a:r>
            <a:r>
              <a:rPr sz="1450" spc="150" dirty="0">
                <a:latin typeface="Trebuchet MS"/>
                <a:cs typeface="Trebuchet MS"/>
              </a:rPr>
              <a:t>T</a:t>
            </a:r>
            <a:r>
              <a:rPr sz="1450" spc="65" dirty="0">
                <a:latin typeface="Trebuchet MS"/>
                <a:cs typeface="Trebuchet MS"/>
              </a:rPr>
              <a:t>Y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2550" spc="-307" baseline="-6535" dirty="0">
                <a:latin typeface="Trebuchet MS"/>
                <a:cs typeface="Trebuchet MS"/>
              </a:rPr>
              <a:t>1</a:t>
            </a:r>
            <a:r>
              <a:rPr sz="2550" spc="104" baseline="-6535" dirty="0">
                <a:latin typeface="Trebuchet MS"/>
                <a:cs typeface="Trebuchet MS"/>
              </a:rPr>
              <a:t>8</a:t>
            </a:r>
            <a:r>
              <a:rPr sz="2550" spc="-195" baseline="-6535" dirty="0">
                <a:latin typeface="Trebuchet MS"/>
                <a:cs typeface="Trebuchet MS"/>
              </a:rPr>
              <a:t>-</a:t>
            </a:r>
            <a:r>
              <a:rPr sz="2550" spc="-97" baseline="-6535" dirty="0">
                <a:latin typeface="Trebuchet MS"/>
                <a:cs typeface="Trebuchet MS"/>
              </a:rPr>
              <a:t>1</a:t>
            </a:r>
            <a:r>
              <a:rPr sz="2550" spc="112" baseline="-6535" dirty="0">
                <a:latin typeface="Trebuchet MS"/>
                <a:cs typeface="Trebuchet MS"/>
              </a:rPr>
              <a:t>9</a:t>
            </a:r>
            <a:endParaRPr sz="2550" baseline="-6535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50" spc="20" dirty="0">
                <a:latin typeface="Trebuchet MS"/>
                <a:cs typeface="Trebuchet MS"/>
              </a:rPr>
              <a:t>Университет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45" dirty="0">
                <a:latin typeface="Trebuchet MS"/>
                <a:cs typeface="Trebuchet MS"/>
              </a:rPr>
              <a:t>для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нового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поколения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3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11303320"/>
                </a:moveTo>
                <a:lnTo>
                  <a:pt x="20104099" y="11303320"/>
                </a:lnTo>
                <a:lnTo>
                  <a:pt x="20104099" y="0"/>
                </a:lnTo>
                <a:lnTo>
                  <a:pt x="0" y="0"/>
                </a:lnTo>
                <a:lnTo>
                  <a:pt x="0" y="11303320"/>
                </a:lnTo>
                <a:close/>
              </a:path>
            </a:pathLst>
          </a:custGeom>
          <a:solidFill>
            <a:srgbClr val="00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35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Сегодня </a:t>
            </a:r>
            <a:r>
              <a:rPr spc="-45" dirty="0" err="1"/>
              <a:t>университет</a:t>
            </a:r>
            <a:r>
              <a:rPr spc="-45" dirty="0"/>
              <a:t> </a:t>
            </a:r>
            <a:r>
              <a:rPr lang="ru-RU" spc="160" dirty="0" smtClean="0"/>
              <a:t>—</a:t>
            </a:r>
            <a:r>
              <a:rPr lang="en-US" spc="160" dirty="0" smtClean="0"/>
              <a:t> </a:t>
            </a:r>
            <a:r>
              <a:rPr spc="30" dirty="0" err="1" smtClean="0"/>
              <a:t>это</a:t>
            </a:r>
            <a:r>
              <a:rPr spc="30" dirty="0" smtClean="0"/>
              <a:t> </a:t>
            </a:r>
            <a:r>
              <a:rPr spc="-90" dirty="0"/>
              <a:t>больше, </a:t>
            </a:r>
            <a:r>
              <a:rPr spc="75" dirty="0"/>
              <a:t>чем  </a:t>
            </a:r>
            <a:r>
              <a:rPr spc="-20" dirty="0"/>
              <a:t>профессиональное </a:t>
            </a:r>
            <a:r>
              <a:rPr spc="-30" dirty="0"/>
              <a:t>образование, </a:t>
            </a:r>
            <a:r>
              <a:rPr spc="30" dirty="0"/>
              <a:t>это  </a:t>
            </a:r>
            <a:r>
              <a:rPr spc="65" dirty="0"/>
              <a:t>место </a:t>
            </a:r>
            <a:r>
              <a:rPr spc="-20" dirty="0"/>
              <a:t>встречи </a:t>
            </a:r>
            <a:r>
              <a:rPr spc="-35" dirty="0"/>
              <a:t>человека </a:t>
            </a:r>
            <a:r>
              <a:rPr spc="145" dirty="0"/>
              <a:t>со </a:t>
            </a:r>
            <a:r>
              <a:rPr spc="55" dirty="0"/>
              <a:t>знанием </a:t>
            </a:r>
            <a:r>
              <a:rPr spc="-5" dirty="0"/>
              <a:t>и </a:t>
            </a:r>
            <a:r>
              <a:rPr spc="235" dirty="0"/>
              <a:t>с  </a:t>
            </a:r>
            <a:r>
              <a:rPr spc="55" dirty="0"/>
              <a:t>возможностью </a:t>
            </a:r>
            <a:r>
              <a:rPr spc="30" dirty="0"/>
              <a:t>это </a:t>
            </a:r>
            <a:r>
              <a:rPr spc="15" dirty="0"/>
              <a:t>знание</a:t>
            </a:r>
            <a:r>
              <a:rPr spc="-690" dirty="0"/>
              <a:t> </a:t>
            </a:r>
            <a:r>
              <a:rPr spc="-25" dirty="0"/>
              <a:t>переосмыслить.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Университет </a:t>
            </a:r>
            <a:r>
              <a:rPr spc="160" dirty="0"/>
              <a:t>— </a:t>
            </a:r>
            <a:r>
              <a:rPr spc="-30" dirty="0"/>
              <a:t>пространство,</a:t>
            </a:r>
            <a:r>
              <a:rPr spc="-805" dirty="0"/>
              <a:t> </a:t>
            </a:r>
            <a:r>
              <a:rPr spc="-70" dirty="0"/>
              <a:t>где  </a:t>
            </a:r>
            <a:r>
              <a:rPr spc="20" dirty="0"/>
              <a:t>зарождается </a:t>
            </a:r>
            <a:r>
              <a:rPr spc="25" dirty="0"/>
              <a:t>новое</a:t>
            </a:r>
            <a:r>
              <a:rPr spc="-440" dirty="0"/>
              <a:t> </a:t>
            </a:r>
            <a:r>
              <a:rPr spc="-80" dirty="0"/>
              <a:t>знание.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1450124"/>
            <a:ext cx="17189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spc="-80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3427" y="7219750"/>
            <a:ext cx="21469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60" dirty="0">
                <a:latin typeface="Arial"/>
                <a:cs typeface="Arial"/>
              </a:rPr>
              <a:t>Психология</a:t>
            </a:r>
            <a:endParaRPr sz="2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3427" y="7818726"/>
            <a:ext cx="23850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80" dirty="0">
                <a:latin typeface="Arial"/>
                <a:cs typeface="Arial"/>
              </a:rPr>
              <a:t>Менеджмент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3427" y="8417703"/>
            <a:ext cx="296799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55" dirty="0">
                <a:latin typeface="Arial"/>
                <a:cs typeface="Arial"/>
              </a:rPr>
              <a:t>Юриспруденция</a:t>
            </a:r>
            <a:endParaRPr sz="2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3427" y="9016679"/>
            <a:ext cx="4112895" cy="1387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ru-RU" sz="2950" spc="15" dirty="0" smtClean="0">
                <a:latin typeface="Arial"/>
                <a:cs typeface="Arial"/>
              </a:rPr>
              <a:t>Государственное и муниципальное управление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792" y="2198885"/>
            <a:ext cx="325691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245"/>
              </a:lnSpc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</a:t>
            </a:r>
            <a:r>
              <a:rPr sz="1950" spc="-295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подготовки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4388" y="2773455"/>
            <a:ext cx="3545840" cy="394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0" dirty="0">
                <a:solidFill>
                  <a:srgbClr val="CCCCCC"/>
                </a:solidFill>
                <a:latin typeface="Trebuchet MS"/>
                <a:cs typeface="Trebuchet MS"/>
              </a:rPr>
              <a:t>Уровни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5" dirty="0">
                <a:solidFill>
                  <a:srgbClr val="CCCCCC"/>
                </a:solidFill>
                <a:latin typeface="Trebuchet MS"/>
                <a:cs typeface="Trebuchet MS"/>
              </a:rPr>
              <a:t>образования</a:t>
            </a:r>
            <a:endParaRPr sz="1950">
              <a:latin typeface="Trebuchet MS"/>
              <a:cs typeface="Trebuchet MS"/>
            </a:endParaRPr>
          </a:p>
          <a:p>
            <a:pPr marL="12700" marR="5080">
              <a:lnSpc>
                <a:spcPct val="202900"/>
              </a:lnSpc>
              <a:spcBef>
                <a:spcPts val="5"/>
              </a:spcBef>
            </a:pP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Дополнительное</a:t>
            </a:r>
            <a:r>
              <a:rPr sz="1950" spc="-14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образование  Лицей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85" dirty="0">
                <a:solidFill>
                  <a:srgbClr val="CCCCCC"/>
                </a:solidFill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Открытый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940">
              <a:lnSpc>
                <a:spcPct val="101499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Институт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свободных</a:t>
            </a:r>
            <a:r>
              <a:rPr sz="1950" spc="-22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искусств 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54659">
              <a:lnSpc>
                <a:spcPct val="101499"/>
              </a:lnSpc>
              <a:spcBef>
                <a:spcPts val="5"/>
              </a:spcBef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05304" y="7219582"/>
            <a:ext cx="20275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5" dirty="0">
                <a:latin typeface="Arial"/>
                <a:cs typeface="Arial"/>
              </a:rPr>
              <a:t>Э</a:t>
            </a:r>
            <a:r>
              <a:rPr sz="2950" spc="195" dirty="0">
                <a:latin typeface="Arial"/>
                <a:cs typeface="Arial"/>
              </a:rPr>
              <a:t>к</a:t>
            </a:r>
            <a:r>
              <a:rPr sz="2950" spc="80" dirty="0">
                <a:latin typeface="Arial"/>
                <a:cs typeface="Arial"/>
              </a:rPr>
              <a:t>о</a:t>
            </a:r>
            <a:r>
              <a:rPr sz="2950" spc="70" dirty="0">
                <a:latin typeface="Arial"/>
                <a:cs typeface="Arial"/>
              </a:rPr>
              <a:t>н</a:t>
            </a:r>
            <a:r>
              <a:rPr sz="2950" spc="65" dirty="0">
                <a:latin typeface="Arial"/>
                <a:cs typeface="Arial"/>
              </a:rPr>
              <a:t>ом</a:t>
            </a:r>
            <a:r>
              <a:rPr sz="2950" spc="50" dirty="0">
                <a:latin typeface="Arial"/>
                <a:cs typeface="Arial"/>
              </a:rPr>
              <a:t>и</a:t>
            </a:r>
            <a:r>
              <a:rPr sz="2950" spc="275" dirty="0">
                <a:latin typeface="Arial"/>
                <a:cs typeface="Arial"/>
              </a:rPr>
              <a:t>к</a:t>
            </a:r>
            <a:r>
              <a:rPr sz="2950" spc="5" dirty="0">
                <a:latin typeface="Arial"/>
                <a:cs typeface="Arial"/>
              </a:rPr>
              <a:t>а</a:t>
            </a:r>
            <a:endParaRPr sz="2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5304" y="7818559"/>
            <a:ext cx="26841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75" dirty="0">
                <a:latin typeface="Arial"/>
                <a:cs typeface="Arial"/>
              </a:rPr>
              <a:t>Ж</a:t>
            </a:r>
            <a:r>
              <a:rPr sz="2950" spc="55" dirty="0">
                <a:latin typeface="Arial"/>
                <a:cs typeface="Arial"/>
              </a:rPr>
              <a:t>у</a:t>
            </a:r>
            <a:r>
              <a:rPr sz="2950" spc="100" dirty="0">
                <a:latin typeface="Arial"/>
                <a:cs typeface="Arial"/>
              </a:rPr>
              <a:t>рн</a:t>
            </a:r>
            <a:r>
              <a:rPr sz="2950" spc="60" dirty="0">
                <a:latin typeface="Arial"/>
                <a:cs typeface="Arial"/>
              </a:rPr>
              <a:t>а</a:t>
            </a:r>
            <a:r>
              <a:rPr sz="2950" spc="-35" dirty="0">
                <a:latin typeface="Arial"/>
                <a:cs typeface="Arial"/>
              </a:rPr>
              <a:t>л</a:t>
            </a:r>
            <a:r>
              <a:rPr sz="2950" spc="30" dirty="0">
                <a:latin typeface="Arial"/>
                <a:cs typeface="Arial"/>
              </a:rPr>
              <a:t>и</a:t>
            </a:r>
            <a:r>
              <a:rPr sz="2950" spc="185" dirty="0">
                <a:latin typeface="Arial"/>
                <a:cs typeface="Arial"/>
              </a:rPr>
              <a:t>с</a:t>
            </a:r>
            <a:r>
              <a:rPr sz="2950" spc="15" dirty="0">
                <a:latin typeface="Arial"/>
                <a:cs typeface="Arial"/>
              </a:rPr>
              <a:t>т</a:t>
            </a:r>
            <a:r>
              <a:rPr sz="2950" spc="180" dirty="0">
                <a:latin typeface="Arial"/>
                <a:cs typeface="Arial"/>
              </a:rPr>
              <a:t>и</a:t>
            </a:r>
            <a:r>
              <a:rPr sz="2950" spc="130" dirty="0">
                <a:latin typeface="Arial"/>
                <a:cs typeface="Arial"/>
              </a:rPr>
              <a:t>к</a:t>
            </a:r>
            <a:r>
              <a:rPr sz="2950" spc="5" dirty="0">
                <a:latin typeface="Arial"/>
                <a:cs typeface="Arial"/>
              </a:rPr>
              <a:t>а</a:t>
            </a:r>
            <a:endParaRPr sz="2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05304" y="8417535"/>
            <a:ext cx="25196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45" dirty="0">
                <a:latin typeface="Arial"/>
                <a:cs typeface="Arial"/>
              </a:rPr>
              <a:t>Реклама </a:t>
            </a:r>
            <a:r>
              <a:rPr sz="2950" spc="55" dirty="0">
                <a:latin typeface="Arial"/>
                <a:cs typeface="Arial"/>
              </a:rPr>
              <a:t>и</a:t>
            </a:r>
            <a:r>
              <a:rPr sz="2950" spc="-100" dirty="0">
                <a:latin typeface="Arial"/>
                <a:cs typeface="Arial"/>
              </a:rPr>
              <a:t> </a:t>
            </a:r>
            <a:r>
              <a:rPr sz="2950" spc="-55" dirty="0">
                <a:latin typeface="Arial"/>
                <a:cs typeface="Arial"/>
              </a:rPr>
              <a:t>PR</a:t>
            </a:r>
            <a:endParaRPr sz="2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05304" y="9016511"/>
            <a:ext cx="4160520" cy="470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lang="ru-RU" sz="2950" spc="130" dirty="0" smtClean="0">
                <a:latin typeface="Arial"/>
                <a:cs typeface="Arial"/>
              </a:rPr>
              <a:t>Лингвистика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2546" y="1570632"/>
            <a:ext cx="12271877" cy="52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2546" y="7764161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10151" y="7764161"/>
            <a:ext cx="4481830" cy="0"/>
          </a:xfrm>
          <a:custGeom>
            <a:avLst/>
            <a:gdLst/>
            <a:ahLst/>
            <a:cxnLst/>
            <a:rect l="l" t="t" r="r" b="b"/>
            <a:pathLst>
              <a:path w="4481830">
                <a:moveTo>
                  <a:pt x="0" y="0"/>
                </a:moveTo>
                <a:lnTo>
                  <a:pt x="4481538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2546" y="8381943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10151" y="8381943"/>
            <a:ext cx="4481830" cy="0"/>
          </a:xfrm>
          <a:custGeom>
            <a:avLst/>
            <a:gdLst/>
            <a:ahLst/>
            <a:cxnLst/>
            <a:rect l="l" t="t" r="r" b="b"/>
            <a:pathLst>
              <a:path w="4481830">
                <a:moveTo>
                  <a:pt x="0" y="0"/>
                </a:moveTo>
                <a:lnTo>
                  <a:pt x="4481538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2546" y="9010196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10151" y="9010196"/>
            <a:ext cx="4481830" cy="0"/>
          </a:xfrm>
          <a:custGeom>
            <a:avLst/>
            <a:gdLst/>
            <a:ahLst/>
            <a:cxnLst/>
            <a:rect l="l" t="t" r="r" b="b"/>
            <a:pathLst>
              <a:path w="4481830">
                <a:moveTo>
                  <a:pt x="0" y="0"/>
                </a:moveTo>
                <a:lnTo>
                  <a:pt x="4481538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846" y="7129260"/>
            <a:ext cx="2568575" cy="1822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95"/>
              </a:spcBef>
            </a:pPr>
            <a:r>
              <a:rPr sz="2950" spc="60" dirty="0">
                <a:latin typeface="Arial"/>
                <a:cs typeface="Arial"/>
              </a:rPr>
              <a:t>Бакалавриат  </a:t>
            </a:r>
            <a:r>
              <a:rPr sz="2950" spc="140" dirty="0">
                <a:latin typeface="Arial"/>
                <a:cs typeface="Arial"/>
              </a:rPr>
              <a:t>М</a:t>
            </a:r>
            <a:r>
              <a:rPr sz="2950" dirty="0">
                <a:latin typeface="Arial"/>
                <a:cs typeface="Arial"/>
              </a:rPr>
              <a:t>а</a:t>
            </a:r>
            <a:r>
              <a:rPr sz="2950" spc="175" dirty="0">
                <a:latin typeface="Arial"/>
                <a:cs typeface="Arial"/>
              </a:rPr>
              <a:t>г</a:t>
            </a:r>
            <a:r>
              <a:rPr sz="2950" spc="30" dirty="0">
                <a:latin typeface="Arial"/>
                <a:cs typeface="Arial"/>
              </a:rPr>
              <a:t>и</a:t>
            </a:r>
            <a:r>
              <a:rPr sz="2950" spc="185" dirty="0">
                <a:latin typeface="Arial"/>
                <a:cs typeface="Arial"/>
              </a:rPr>
              <a:t>с</a:t>
            </a:r>
            <a:r>
              <a:rPr sz="2950" spc="10" dirty="0">
                <a:latin typeface="Arial"/>
                <a:cs typeface="Arial"/>
              </a:rPr>
              <a:t>т</a:t>
            </a:r>
            <a:r>
              <a:rPr sz="2950" spc="60" dirty="0">
                <a:latin typeface="Arial"/>
                <a:cs typeface="Arial"/>
              </a:rPr>
              <a:t>р</a:t>
            </a:r>
            <a:r>
              <a:rPr sz="2950" spc="70" dirty="0">
                <a:latin typeface="Arial"/>
                <a:cs typeface="Arial"/>
              </a:rPr>
              <a:t>а</a:t>
            </a:r>
            <a:r>
              <a:rPr sz="2950" spc="105" dirty="0">
                <a:latin typeface="Arial"/>
                <a:cs typeface="Arial"/>
              </a:rPr>
              <a:t>т</a:t>
            </a:r>
            <a:r>
              <a:rPr sz="2950" spc="55" dirty="0">
                <a:latin typeface="Arial"/>
                <a:cs typeface="Arial"/>
              </a:rPr>
              <a:t>у</a:t>
            </a:r>
            <a:r>
              <a:rPr sz="2950" spc="35" dirty="0">
                <a:latin typeface="Arial"/>
                <a:cs typeface="Arial"/>
              </a:rPr>
              <a:t>ра  </a:t>
            </a:r>
            <a:r>
              <a:rPr sz="2950" spc="65" dirty="0">
                <a:latin typeface="Arial"/>
                <a:cs typeface="Arial"/>
              </a:rPr>
              <a:t>Аспирантура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546" y="1563209"/>
            <a:ext cx="9470915" cy="540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4200" y="1442941"/>
            <a:ext cx="3118485" cy="1047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spc="-5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</a:t>
            </a:r>
            <a:r>
              <a:rPr sz="1950" spc="-315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подготовки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792" y="2798940"/>
            <a:ext cx="3570604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210"/>
              </a:lnSpc>
            </a:pPr>
            <a:r>
              <a:rPr sz="1950" spc="20" dirty="0">
                <a:latin typeface="Trebuchet MS"/>
                <a:cs typeface="Trebuchet MS"/>
              </a:rPr>
              <a:t>Уровни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45" dirty="0">
                <a:latin typeface="Trebuchet MS"/>
                <a:cs typeface="Trebuchet MS"/>
              </a:rPr>
              <a:t>образования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88" y="3369155"/>
            <a:ext cx="3545840" cy="3342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Дополнительное</a:t>
            </a:r>
            <a:r>
              <a:rPr sz="1950" spc="-14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образование</a:t>
            </a:r>
            <a:endParaRPr sz="1950">
              <a:latin typeface="Trebuchet MS"/>
              <a:cs typeface="Trebuchet MS"/>
            </a:endParaRPr>
          </a:p>
          <a:p>
            <a:pPr marL="12700" marR="1221740">
              <a:lnSpc>
                <a:spcPct val="202900"/>
              </a:lnSpc>
              <a:spcBef>
                <a:spcPts val="5"/>
              </a:spcBef>
            </a:pP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Лицей </a:t>
            </a:r>
            <a:r>
              <a:rPr sz="1950" spc="185" dirty="0">
                <a:solidFill>
                  <a:srgbClr val="CCCCCC"/>
                </a:solidFill>
                <a:latin typeface="Trebuchet MS"/>
                <a:cs typeface="Trebuchet MS"/>
              </a:rPr>
              <a:t>ММУ  </a:t>
            </a: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Открытый</a:t>
            </a:r>
            <a:r>
              <a:rPr sz="1950" spc="-16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940">
              <a:lnSpc>
                <a:spcPct val="101499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Институт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свободных</a:t>
            </a:r>
            <a:r>
              <a:rPr sz="1950" spc="-22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искусств 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54659">
              <a:lnSpc>
                <a:spcPct val="101499"/>
              </a:lnSpc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82546" y="7828714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2546" y="8446496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2546" y="9074749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5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846" y="6182106"/>
            <a:ext cx="32842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55" dirty="0">
                <a:latin typeface="Arial"/>
                <a:cs typeface="Arial"/>
              </a:rPr>
              <a:t>Основы </a:t>
            </a:r>
            <a:r>
              <a:rPr sz="2950" spc="50" dirty="0">
                <a:latin typeface="Arial"/>
                <a:cs typeface="Arial"/>
              </a:rPr>
              <a:t>Sound</a:t>
            </a:r>
            <a:r>
              <a:rPr sz="2950" spc="-100" dirty="0">
                <a:latin typeface="Arial"/>
                <a:cs typeface="Arial"/>
              </a:rPr>
              <a:t> </a:t>
            </a:r>
            <a:r>
              <a:rPr sz="2950" spc="110" dirty="0">
                <a:latin typeface="Arial"/>
                <a:cs typeface="Arial"/>
              </a:rPr>
              <a:t>Art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9846" y="6634448"/>
            <a:ext cx="9988550" cy="361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205">
              <a:lnSpc>
                <a:spcPct val="133200"/>
              </a:lnSpc>
              <a:spcBef>
                <a:spcPts val="95"/>
              </a:spcBef>
            </a:pPr>
            <a:r>
              <a:rPr sz="2950" spc="80" dirty="0">
                <a:latin typeface="Arial"/>
                <a:cs typeface="Arial"/>
              </a:rPr>
              <a:t>Проектируя </a:t>
            </a:r>
            <a:r>
              <a:rPr sz="2950" spc="50" dirty="0">
                <a:latin typeface="Arial"/>
                <a:cs typeface="Arial"/>
              </a:rPr>
              <a:t>виртуальность: </a:t>
            </a:r>
            <a:r>
              <a:rPr sz="2950" spc="195" dirty="0">
                <a:latin typeface="Arial"/>
                <a:cs typeface="Arial"/>
              </a:rPr>
              <a:t>как </a:t>
            </a:r>
            <a:r>
              <a:rPr sz="2950" spc="85" dirty="0">
                <a:latin typeface="Arial"/>
                <a:cs typeface="Arial"/>
              </a:rPr>
              <a:t>создать</a:t>
            </a:r>
            <a:r>
              <a:rPr sz="2950" spc="-335" dirty="0">
                <a:latin typeface="Arial"/>
                <a:cs typeface="Arial"/>
              </a:rPr>
              <a:t> </a:t>
            </a:r>
            <a:r>
              <a:rPr sz="2950" spc="95" dirty="0">
                <a:latin typeface="Arial"/>
                <a:cs typeface="Arial"/>
              </a:rPr>
              <a:t>кибер-город?  </a:t>
            </a:r>
            <a:r>
              <a:rPr sz="2950" spc="90" dirty="0">
                <a:latin typeface="Arial"/>
                <a:cs typeface="Arial"/>
              </a:rPr>
              <a:t>Когнитивистика </a:t>
            </a:r>
            <a:r>
              <a:rPr sz="2950" spc="55" dirty="0">
                <a:latin typeface="Arial"/>
                <a:cs typeface="Arial"/>
              </a:rPr>
              <a:t>+</a:t>
            </a:r>
            <a:r>
              <a:rPr sz="2950" spc="-85" dirty="0">
                <a:latin typeface="Arial"/>
                <a:cs typeface="Arial"/>
              </a:rPr>
              <a:t> </a:t>
            </a:r>
            <a:r>
              <a:rPr sz="2950" spc="75" dirty="0">
                <a:latin typeface="Arial"/>
                <a:cs typeface="Arial"/>
              </a:rPr>
              <a:t>психосемиотика</a:t>
            </a:r>
            <a:endParaRPr sz="2950">
              <a:latin typeface="Arial"/>
              <a:cs typeface="Arial"/>
            </a:endParaRPr>
          </a:p>
          <a:p>
            <a:pPr marL="12700" marR="4915535">
              <a:lnSpc>
                <a:spcPct val="133200"/>
              </a:lnSpc>
            </a:pPr>
            <a:r>
              <a:rPr sz="2950" spc="80" dirty="0">
                <a:latin typeface="Arial"/>
                <a:cs typeface="Arial"/>
              </a:rPr>
              <a:t>Корпоративная</a:t>
            </a:r>
            <a:r>
              <a:rPr sz="2950" spc="-35" dirty="0">
                <a:latin typeface="Arial"/>
                <a:cs typeface="Arial"/>
              </a:rPr>
              <a:t> </a:t>
            </a:r>
            <a:r>
              <a:rPr sz="2950" spc="70" dirty="0">
                <a:latin typeface="Arial"/>
                <a:cs typeface="Arial"/>
              </a:rPr>
              <a:t>этнография  </a:t>
            </a:r>
            <a:r>
              <a:rPr sz="2950" spc="65" dirty="0">
                <a:latin typeface="Arial"/>
                <a:cs typeface="Arial"/>
              </a:rPr>
              <a:t>Вперед </a:t>
            </a:r>
            <a:r>
              <a:rPr sz="2950" spc="300" dirty="0">
                <a:latin typeface="Arial"/>
                <a:cs typeface="Arial"/>
              </a:rPr>
              <a:t>к</a:t>
            </a:r>
            <a:r>
              <a:rPr sz="2950" spc="-65" dirty="0">
                <a:latin typeface="Arial"/>
                <a:cs typeface="Arial"/>
              </a:rPr>
              <a:t> </a:t>
            </a:r>
            <a:r>
              <a:rPr sz="2950" spc="55" dirty="0">
                <a:latin typeface="Arial"/>
                <a:cs typeface="Arial"/>
              </a:rPr>
              <a:t>Фрейду!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33200"/>
              </a:lnSpc>
              <a:spcBef>
                <a:spcPts val="5"/>
              </a:spcBef>
            </a:pPr>
            <a:r>
              <a:rPr sz="2950" spc="45" dirty="0">
                <a:latin typeface="Arial"/>
                <a:cs typeface="Arial"/>
              </a:rPr>
              <a:t>Куш. Принятие решений </a:t>
            </a:r>
            <a:r>
              <a:rPr sz="2950" spc="80" dirty="0">
                <a:latin typeface="Arial"/>
                <a:cs typeface="Arial"/>
              </a:rPr>
              <a:t>в </a:t>
            </a:r>
            <a:r>
              <a:rPr sz="2950" spc="60" dirty="0">
                <a:latin typeface="Arial"/>
                <a:cs typeface="Arial"/>
              </a:rPr>
              <a:t>условиях</a:t>
            </a:r>
            <a:r>
              <a:rPr sz="2950" spc="-200" dirty="0">
                <a:latin typeface="Arial"/>
                <a:cs typeface="Arial"/>
              </a:rPr>
              <a:t> </a:t>
            </a:r>
            <a:r>
              <a:rPr sz="2950" spc="50" dirty="0">
                <a:latin typeface="Arial"/>
                <a:cs typeface="Arial"/>
              </a:rPr>
              <a:t>неопределенности  </a:t>
            </a:r>
            <a:r>
              <a:rPr sz="2950" spc="140" dirty="0">
                <a:latin typeface="Arial"/>
                <a:cs typeface="Arial"/>
              </a:rPr>
              <a:t>Жизнь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70" dirty="0">
                <a:latin typeface="Arial"/>
                <a:cs typeface="Arial"/>
              </a:rPr>
              <a:t>смерть </a:t>
            </a:r>
            <a:r>
              <a:rPr sz="2950" spc="80" dirty="0">
                <a:latin typeface="Arial"/>
                <a:cs typeface="Arial"/>
              </a:rPr>
              <a:t>цифрового</a:t>
            </a:r>
            <a:r>
              <a:rPr sz="2950" spc="-254" dirty="0">
                <a:latin typeface="Arial"/>
                <a:cs typeface="Arial"/>
              </a:rPr>
              <a:t> </a:t>
            </a:r>
            <a:r>
              <a:rPr sz="2950" spc="50" dirty="0">
                <a:latin typeface="Arial"/>
                <a:cs typeface="Arial"/>
              </a:rPr>
              <a:t>архива</a:t>
            </a:r>
            <a:endParaRPr sz="2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2546" y="1570643"/>
            <a:ext cx="10070374" cy="434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4388" y="1450124"/>
            <a:ext cx="3117850" cy="16503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spc="-5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ts val="4750"/>
              </a:lnSpc>
              <a:spcBef>
                <a:spcPts val="295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</a:t>
            </a:r>
            <a:r>
              <a:rPr sz="1950" spc="-325" dirty="0">
                <a:latin typeface="Trebuchet MS"/>
                <a:cs typeface="Trebuchet MS"/>
              </a:rPr>
              <a:t> </a:t>
            </a:r>
            <a:r>
              <a:rPr sz="1950" spc="5" dirty="0">
                <a:latin typeface="Trebuchet MS"/>
                <a:cs typeface="Trebuchet MS"/>
              </a:rPr>
              <a:t>подготовки  </a:t>
            </a:r>
            <a:r>
              <a:rPr sz="1950" spc="20" dirty="0">
                <a:latin typeface="Trebuchet MS"/>
                <a:cs typeface="Trebuchet MS"/>
              </a:rPr>
              <a:t>Уровни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45" dirty="0">
                <a:latin typeface="Trebuchet MS"/>
                <a:cs typeface="Trebuchet MS"/>
              </a:rPr>
              <a:t>образования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792" y="3396755"/>
            <a:ext cx="363220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310"/>
              </a:lnSpc>
            </a:pPr>
            <a:r>
              <a:rPr sz="1950" spc="15" dirty="0">
                <a:latin typeface="Trebuchet MS"/>
                <a:cs typeface="Trebuchet MS"/>
              </a:rPr>
              <a:t>Дополнительное</a:t>
            </a:r>
            <a:r>
              <a:rPr sz="1950" spc="-130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образование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388" y="3979701"/>
            <a:ext cx="3522979" cy="1835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Лицей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85" dirty="0">
                <a:solidFill>
                  <a:srgbClr val="CCCCCC"/>
                </a:solidFill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Открытый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Институт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свободных</a:t>
            </a:r>
            <a:r>
              <a:rPr sz="1950" spc="-22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искусств 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4388" y="6090632"/>
            <a:ext cx="309626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2546" y="6774150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2546" y="7367503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2546" y="7974814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2546" y="8559519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2546" y="9152873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2546" y="9760184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43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846" y="7120066"/>
            <a:ext cx="12784455" cy="319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40" dirty="0">
                <a:latin typeface="Arial"/>
                <a:cs typeface="Arial"/>
              </a:rPr>
              <a:t>Наряду </a:t>
            </a:r>
            <a:r>
              <a:rPr sz="2950" spc="175" dirty="0">
                <a:latin typeface="Arial"/>
                <a:cs typeface="Arial"/>
              </a:rPr>
              <a:t>с </a:t>
            </a:r>
            <a:r>
              <a:rPr sz="2950" spc="55" dirty="0">
                <a:latin typeface="Arial"/>
                <a:cs typeface="Arial"/>
              </a:rPr>
              <a:t>новыми </a:t>
            </a:r>
            <a:r>
              <a:rPr sz="2950" spc="40" dirty="0">
                <a:latin typeface="Arial"/>
                <a:cs typeface="Arial"/>
              </a:rPr>
              <a:t>форматами </a:t>
            </a:r>
            <a:r>
              <a:rPr sz="2950" spc="45" dirty="0">
                <a:latin typeface="Arial"/>
                <a:cs typeface="Arial"/>
              </a:rPr>
              <a:t>обучения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85" dirty="0">
                <a:latin typeface="Arial"/>
                <a:cs typeface="Arial"/>
              </a:rPr>
              <a:t>разнообразной </a:t>
            </a:r>
            <a:r>
              <a:rPr sz="2950" spc="70" dirty="0">
                <a:latin typeface="Arial"/>
                <a:cs typeface="Arial"/>
              </a:rPr>
              <a:t>системой  </a:t>
            </a:r>
            <a:r>
              <a:rPr sz="2950" spc="30" dirty="0">
                <a:latin typeface="Arial"/>
                <a:cs typeface="Arial"/>
              </a:rPr>
              <a:t>факультативов </a:t>
            </a:r>
            <a:r>
              <a:rPr sz="2950" spc="45" dirty="0">
                <a:latin typeface="Arial"/>
                <a:cs typeface="Arial"/>
              </a:rPr>
              <a:t>Лицей предлагает </a:t>
            </a:r>
            <a:r>
              <a:rPr sz="2950" spc="80" dirty="0">
                <a:latin typeface="Arial"/>
                <a:cs typeface="Arial"/>
              </a:rPr>
              <a:t>своим </a:t>
            </a:r>
            <a:r>
              <a:rPr sz="2950" spc="70" dirty="0">
                <a:latin typeface="Arial"/>
                <a:cs typeface="Arial"/>
              </a:rPr>
              <a:t>ученикам </a:t>
            </a:r>
            <a:r>
              <a:rPr sz="2950" spc="55" dirty="0">
                <a:latin typeface="Arial"/>
                <a:cs typeface="Arial"/>
              </a:rPr>
              <a:t>насыщенную  </a:t>
            </a:r>
            <a:r>
              <a:rPr sz="2950" spc="45" dirty="0">
                <a:latin typeface="Arial"/>
                <a:cs typeface="Arial"/>
              </a:rPr>
              <a:t>интеллектуальную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70" dirty="0">
                <a:latin typeface="Arial"/>
                <a:cs typeface="Arial"/>
              </a:rPr>
              <a:t>культурную </a:t>
            </a:r>
            <a:r>
              <a:rPr sz="2950" spc="65" dirty="0">
                <a:latin typeface="Arial"/>
                <a:cs typeface="Arial"/>
              </a:rPr>
              <a:t>среду: </a:t>
            </a:r>
            <a:r>
              <a:rPr sz="2950" spc="70" dirty="0">
                <a:latin typeface="Arial"/>
                <a:cs typeface="Arial"/>
              </a:rPr>
              <a:t>лекции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60" dirty="0">
                <a:latin typeface="Arial"/>
                <a:cs typeface="Arial"/>
              </a:rPr>
              <a:t>семинары</a:t>
            </a:r>
            <a:r>
              <a:rPr sz="2950" spc="-295" dirty="0">
                <a:latin typeface="Arial"/>
                <a:cs typeface="Arial"/>
              </a:rPr>
              <a:t> </a:t>
            </a:r>
            <a:r>
              <a:rPr sz="2950" spc="60" dirty="0">
                <a:latin typeface="Arial"/>
                <a:cs typeface="Arial"/>
              </a:rPr>
              <a:t>Института  </a:t>
            </a:r>
            <a:r>
              <a:rPr sz="2950" spc="75" dirty="0">
                <a:latin typeface="Arial"/>
                <a:cs typeface="Arial"/>
              </a:rPr>
              <a:t>свободных </a:t>
            </a:r>
            <a:r>
              <a:rPr sz="2950" spc="120" dirty="0">
                <a:latin typeface="Arial"/>
                <a:cs typeface="Arial"/>
              </a:rPr>
              <a:t>искусств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70" dirty="0">
                <a:latin typeface="Arial"/>
                <a:cs typeface="Arial"/>
              </a:rPr>
              <a:t>наук, </a:t>
            </a:r>
            <a:r>
              <a:rPr sz="2950" spc="5" dirty="0">
                <a:latin typeface="Arial"/>
                <a:cs typeface="Arial"/>
              </a:rPr>
              <a:t>а </a:t>
            </a:r>
            <a:r>
              <a:rPr sz="2950" spc="135" dirty="0">
                <a:latin typeface="Arial"/>
                <a:cs typeface="Arial"/>
              </a:rPr>
              <a:t>также </a:t>
            </a:r>
            <a:r>
              <a:rPr sz="2950" spc="125" dirty="0">
                <a:latin typeface="Arial"/>
                <a:cs typeface="Arial"/>
              </a:rPr>
              <a:t>Московской</a:t>
            </a:r>
            <a:r>
              <a:rPr sz="2950" spc="-565" dirty="0">
                <a:latin typeface="Arial"/>
                <a:cs typeface="Arial"/>
              </a:rPr>
              <a:t> </a:t>
            </a:r>
            <a:r>
              <a:rPr sz="2950" spc="60" dirty="0">
                <a:latin typeface="Arial"/>
                <a:cs typeface="Arial"/>
              </a:rPr>
              <a:t>школы </a:t>
            </a:r>
            <a:r>
              <a:rPr sz="2950" spc="95" dirty="0">
                <a:latin typeface="Arial"/>
                <a:cs typeface="Arial"/>
              </a:rPr>
              <a:t>нового </a:t>
            </a:r>
            <a:r>
              <a:rPr sz="2950" spc="125" dirty="0">
                <a:latin typeface="Arial"/>
                <a:cs typeface="Arial"/>
              </a:rPr>
              <a:t>кино</a:t>
            </a:r>
            <a:endParaRPr sz="2950">
              <a:latin typeface="Arial"/>
              <a:cs typeface="Arial"/>
            </a:endParaRPr>
          </a:p>
          <a:p>
            <a:pPr marL="12700" marR="263525" algn="just">
              <a:lnSpc>
                <a:spcPct val="100600"/>
              </a:lnSpc>
            </a:pPr>
            <a:r>
              <a:rPr sz="2950" spc="-160" dirty="0">
                <a:latin typeface="Arial"/>
                <a:cs typeface="Arial"/>
              </a:rPr>
              <a:t>– </a:t>
            </a:r>
            <a:r>
              <a:rPr sz="2950" spc="80" dirty="0">
                <a:latin typeface="Arial"/>
                <a:cs typeface="Arial"/>
              </a:rPr>
              <a:t>это </a:t>
            </a:r>
            <a:r>
              <a:rPr sz="2950" spc="5" dirty="0">
                <a:latin typeface="Arial"/>
                <a:cs typeface="Arial"/>
              </a:rPr>
              <a:t>та </a:t>
            </a:r>
            <a:r>
              <a:rPr sz="2950" spc="55" dirty="0">
                <a:latin typeface="Arial"/>
                <a:cs typeface="Arial"/>
              </a:rPr>
              <a:t>высота </a:t>
            </a:r>
            <a:r>
              <a:rPr sz="2950" spc="40" dirty="0">
                <a:latin typeface="Arial"/>
                <a:cs typeface="Arial"/>
              </a:rPr>
              <a:t>интеллектуальной </a:t>
            </a:r>
            <a:r>
              <a:rPr sz="2950" spc="100" dirty="0">
                <a:latin typeface="Arial"/>
                <a:cs typeface="Arial"/>
              </a:rPr>
              <a:t>жизни, </a:t>
            </a:r>
            <a:r>
              <a:rPr sz="2950" spc="95" dirty="0">
                <a:latin typeface="Arial"/>
                <a:cs typeface="Arial"/>
              </a:rPr>
              <a:t>которая </a:t>
            </a:r>
            <a:r>
              <a:rPr sz="2950" spc="114" dirty="0">
                <a:latin typeface="Arial"/>
                <a:cs typeface="Arial"/>
              </a:rPr>
              <a:t>пока </a:t>
            </a:r>
            <a:r>
              <a:rPr sz="2950" spc="55" dirty="0">
                <a:latin typeface="Arial"/>
                <a:cs typeface="Arial"/>
              </a:rPr>
              <a:t>что</a:t>
            </a:r>
            <a:r>
              <a:rPr sz="2950" spc="-225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является  </a:t>
            </a:r>
            <a:r>
              <a:rPr sz="2950" spc="85" dirty="0">
                <a:latin typeface="Arial"/>
                <a:cs typeface="Arial"/>
              </a:rPr>
              <a:t>недостижимой </a:t>
            </a:r>
            <a:r>
              <a:rPr sz="2950" spc="50" dirty="0">
                <a:latin typeface="Arial"/>
                <a:cs typeface="Arial"/>
              </a:rPr>
              <a:t>для наших </a:t>
            </a:r>
            <a:r>
              <a:rPr sz="2950" spc="60" dirty="0">
                <a:latin typeface="Arial"/>
                <a:cs typeface="Arial"/>
              </a:rPr>
              <a:t>учеников, </a:t>
            </a:r>
            <a:r>
              <a:rPr sz="2950" spc="80" dirty="0">
                <a:latin typeface="Arial"/>
                <a:cs typeface="Arial"/>
              </a:rPr>
              <a:t>но </a:t>
            </a:r>
            <a:r>
              <a:rPr sz="2950" spc="40" dirty="0">
                <a:latin typeface="Arial"/>
                <a:cs typeface="Arial"/>
              </a:rPr>
              <a:t>обозначает </a:t>
            </a:r>
            <a:r>
              <a:rPr sz="2950" spc="50" dirty="0">
                <a:latin typeface="Arial"/>
                <a:cs typeface="Arial"/>
              </a:rPr>
              <a:t>для </a:t>
            </a:r>
            <a:r>
              <a:rPr sz="2950" spc="70" dirty="0">
                <a:latin typeface="Arial"/>
                <a:cs typeface="Arial"/>
              </a:rPr>
              <a:t>них</a:t>
            </a:r>
            <a:r>
              <a:rPr sz="2950" spc="-305" dirty="0">
                <a:latin typeface="Arial"/>
                <a:cs typeface="Arial"/>
              </a:rPr>
              <a:t> </a:t>
            </a:r>
            <a:r>
              <a:rPr sz="2950" spc="95" dirty="0">
                <a:latin typeface="Arial"/>
                <a:cs typeface="Arial"/>
              </a:rPr>
              <a:t>горизонт  </a:t>
            </a:r>
            <a:r>
              <a:rPr sz="2950" spc="55" dirty="0">
                <a:latin typeface="Arial"/>
                <a:cs typeface="Arial"/>
              </a:rPr>
              <a:t>развития.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546" y="1570632"/>
            <a:ext cx="9470915" cy="540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4200" y="1449956"/>
            <a:ext cx="3546475" cy="2253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ts val="4750"/>
              </a:lnSpc>
              <a:spcBef>
                <a:spcPts val="295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 </a:t>
            </a:r>
            <a:r>
              <a:rPr sz="1950" spc="5" dirty="0">
                <a:latin typeface="Trebuchet MS"/>
                <a:cs typeface="Trebuchet MS"/>
              </a:rPr>
              <a:t>подготовки  </a:t>
            </a:r>
            <a:r>
              <a:rPr sz="1950" spc="20" dirty="0">
                <a:latin typeface="Trebuchet MS"/>
                <a:cs typeface="Trebuchet MS"/>
              </a:rPr>
              <a:t>Уровни </a:t>
            </a:r>
            <a:r>
              <a:rPr sz="1950" spc="45" dirty="0">
                <a:latin typeface="Trebuchet MS"/>
                <a:cs typeface="Trebuchet MS"/>
              </a:rPr>
              <a:t>образования  </a:t>
            </a:r>
            <a:r>
              <a:rPr sz="1950" spc="15" dirty="0">
                <a:latin typeface="Trebuchet MS"/>
                <a:cs typeface="Trebuchet MS"/>
              </a:rPr>
              <a:t>Дополнительное</a:t>
            </a:r>
            <a:r>
              <a:rPr sz="1950" spc="-14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образование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792" y="3993606"/>
            <a:ext cx="3570604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54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20"/>
              </a:spcBef>
            </a:pPr>
            <a:r>
              <a:rPr sz="1950" spc="40" dirty="0">
                <a:latin typeface="Trebuchet MS"/>
                <a:cs typeface="Trebuchet MS"/>
              </a:rPr>
              <a:t>Лицей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85" dirty="0"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88" y="4582824"/>
            <a:ext cx="3522979" cy="2136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Открытый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Институт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свободных</a:t>
            </a:r>
            <a:r>
              <a:rPr sz="1950" spc="-22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искусств 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31800">
              <a:lnSpc>
                <a:spcPct val="101499"/>
              </a:lnSpc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82546" y="1570632"/>
            <a:ext cx="9209143" cy="5402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435034"/>
            <a:ext cx="45764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latin typeface="Trebuchet MS"/>
                <a:cs typeface="Trebuchet MS"/>
              </a:rPr>
              <a:t>МОСКОВСКИЙ </a:t>
            </a:r>
            <a:r>
              <a:rPr sz="1450" spc="105" dirty="0">
                <a:latin typeface="Trebuchet MS"/>
                <a:cs typeface="Trebuchet MS"/>
              </a:rPr>
              <a:t>МЕЖДУНАРОДНЫЙ</a:t>
            </a:r>
            <a:r>
              <a:rPr sz="1450" spc="-215" dirty="0">
                <a:latin typeface="Trebuchet MS"/>
                <a:cs typeface="Trebuchet MS"/>
              </a:rPr>
              <a:t> </a:t>
            </a:r>
            <a:r>
              <a:rPr sz="1450" spc="70" dirty="0">
                <a:latin typeface="Trebuchet MS"/>
                <a:cs typeface="Trebuchet MS"/>
              </a:rPr>
              <a:t>УНИВЕРСИТЕТ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5304" y="435034"/>
            <a:ext cx="13373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latin typeface="Trebuchet MS"/>
                <a:cs typeface="Trebuchet MS"/>
              </a:rPr>
              <a:t>MI.UNIVERSITY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473" y="429381"/>
            <a:ext cx="5276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4" dirty="0">
                <a:latin typeface="Trebuchet MS"/>
                <a:cs typeface="Trebuchet MS"/>
              </a:rPr>
              <a:t>1</a:t>
            </a:r>
            <a:r>
              <a:rPr sz="1700" spc="70" dirty="0">
                <a:latin typeface="Trebuchet MS"/>
                <a:cs typeface="Trebuchet MS"/>
              </a:rPr>
              <a:t>8</a:t>
            </a:r>
            <a:r>
              <a:rPr sz="1700" spc="-130" dirty="0">
                <a:latin typeface="Trebuchet MS"/>
                <a:cs typeface="Trebuchet MS"/>
              </a:rPr>
              <a:t>-</a:t>
            </a:r>
            <a:r>
              <a:rPr sz="1700" spc="-65" dirty="0">
                <a:latin typeface="Trebuchet MS"/>
                <a:cs typeface="Trebuchet MS"/>
              </a:rPr>
              <a:t>1</a:t>
            </a:r>
            <a:r>
              <a:rPr sz="1700" spc="75" dirty="0"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846" y="6606375"/>
            <a:ext cx="10511155" cy="347281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950" spc="80" dirty="0">
                <a:latin typeface="Arial"/>
                <a:cs typeface="Arial"/>
              </a:rPr>
              <a:t>Кофе </a:t>
            </a:r>
            <a:r>
              <a:rPr sz="2950" spc="55" dirty="0">
                <a:latin typeface="Arial"/>
                <a:cs typeface="Arial"/>
              </a:rPr>
              <a:t>и </a:t>
            </a:r>
            <a:r>
              <a:rPr sz="2950" spc="160" dirty="0">
                <a:latin typeface="Arial"/>
                <a:cs typeface="Arial"/>
              </a:rPr>
              <a:t>сказки </a:t>
            </a:r>
            <a:r>
              <a:rPr sz="2950" spc="175" dirty="0">
                <a:latin typeface="Arial"/>
                <a:cs typeface="Arial"/>
              </a:rPr>
              <a:t>с </a:t>
            </a:r>
            <a:r>
              <a:rPr sz="2950" spc="90" dirty="0">
                <a:latin typeface="Arial"/>
                <a:cs typeface="Arial"/>
              </a:rPr>
              <a:t>Артуром</a:t>
            </a:r>
            <a:r>
              <a:rPr sz="2950" spc="-455" dirty="0">
                <a:latin typeface="Arial"/>
                <a:cs typeface="Arial"/>
              </a:rPr>
              <a:t> </a:t>
            </a:r>
            <a:r>
              <a:rPr sz="2950" spc="85" dirty="0">
                <a:latin typeface="Arial"/>
                <a:cs typeface="Arial"/>
              </a:rPr>
              <a:t>Аристакисяном</a:t>
            </a:r>
            <a:endParaRPr sz="2950">
              <a:latin typeface="Arial"/>
              <a:cs typeface="Arial"/>
            </a:endParaRPr>
          </a:p>
          <a:p>
            <a:pPr marL="12700" marR="516255">
              <a:lnSpc>
                <a:spcPct val="133200"/>
              </a:lnSpc>
            </a:pPr>
            <a:r>
              <a:rPr sz="2950" dirty="0">
                <a:latin typeface="Arial"/>
                <a:cs typeface="Arial"/>
              </a:rPr>
              <a:t>SIMCITY </a:t>
            </a:r>
            <a:r>
              <a:rPr sz="2950" spc="50" dirty="0">
                <a:latin typeface="Arial"/>
                <a:cs typeface="Arial"/>
              </a:rPr>
              <a:t>для </a:t>
            </a:r>
            <a:r>
              <a:rPr sz="2950" spc="85" dirty="0">
                <a:latin typeface="Arial"/>
                <a:cs typeface="Arial"/>
              </a:rPr>
              <a:t>Джейн: </a:t>
            </a:r>
            <a:r>
              <a:rPr sz="2950" spc="195" dirty="0">
                <a:latin typeface="Arial"/>
                <a:cs typeface="Arial"/>
              </a:rPr>
              <a:t>Как </a:t>
            </a:r>
            <a:r>
              <a:rPr sz="2950" spc="30" dirty="0">
                <a:latin typeface="Arial"/>
                <a:cs typeface="Arial"/>
              </a:rPr>
              <a:t>работает </a:t>
            </a:r>
            <a:r>
              <a:rPr sz="2950" spc="110" dirty="0">
                <a:latin typeface="Arial"/>
                <a:cs typeface="Arial"/>
              </a:rPr>
              <a:t>кибер</a:t>
            </a:r>
            <a:r>
              <a:rPr sz="2950" spc="-330" dirty="0">
                <a:latin typeface="Arial"/>
                <a:cs typeface="Arial"/>
              </a:rPr>
              <a:t> </a:t>
            </a:r>
            <a:r>
              <a:rPr sz="2950" spc="60" dirty="0">
                <a:latin typeface="Arial"/>
                <a:cs typeface="Arial"/>
              </a:rPr>
              <a:t>урбанистика?  </a:t>
            </a:r>
            <a:r>
              <a:rPr sz="2950" spc="75" dirty="0">
                <a:latin typeface="Arial"/>
                <a:cs typeface="Arial"/>
              </a:rPr>
              <a:t>Круглые </a:t>
            </a:r>
            <a:r>
              <a:rPr sz="2950" spc="50" dirty="0">
                <a:latin typeface="Arial"/>
                <a:cs typeface="Arial"/>
              </a:rPr>
              <a:t>столы </a:t>
            </a:r>
            <a:r>
              <a:rPr sz="2950" spc="20" dirty="0">
                <a:latin typeface="Arial"/>
                <a:cs typeface="Arial"/>
              </a:rPr>
              <a:t>«Психоанализ</a:t>
            </a:r>
            <a:r>
              <a:rPr sz="2950" spc="-114" dirty="0">
                <a:latin typeface="Arial"/>
                <a:cs typeface="Arial"/>
              </a:rPr>
              <a:t> </a:t>
            </a:r>
            <a:r>
              <a:rPr sz="2950" spc="-145" dirty="0">
                <a:latin typeface="Arial"/>
                <a:cs typeface="Arial"/>
              </a:rPr>
              <a:t>и…»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1155"/>
              </a:spcBef>
            </a:pPr>
            <a:r>
              <a:rPr sz="2950" spc="50" dirty="0">
                <a:latin typeface="Arial"/>
                <a:cs typeface="Arial"/>
              </a:rPr>
              <a:t>Мечтают </a:t>
            </a:r>
            <a:r>
              <a:rPr sz="2950" spc="10" dirty="0">
                <a:latin typeface="Arial"/>
                <a:cs typeface="Arial"/>
              </a:rPr>
              <a:t>ли </a:t>
            </a:r>
            <a:r>
              <a:rPr sz="2950" spc="60" dirty="0">
                <a:latin typeface="Arial"/>
                <a:cs typeface="Arial"/>
              </a:rPr>
              <a:t>андроиды </a:t>
            </a:r>
            <a:r>
              <a:rPr sz="2950" spc="75" dirty="0">
                <a:latin typeface="Arial"/>
                <a:cs typeface="Arial"/>
              </a:rPr>
              <a:t>об </a:t>
            </a:r>
            <a:r>
              <a:rPr sz="2950" spc="85" dirty="0">
                <a:latin typeface="Arial"/>
                <a:cs typeface="Arial"/>
              </a:rPr>
              <a:t>электроовцах?</a:t>
            </a:r>
            <a:r>
              <a:rPr sz="2950" spc="-175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Трансформация  </a:t>
            </a:r>
            <a:r>
              <a:rPr sz="2950" spc="75" dirty="0">
                <a:latin typeface="Arial"/>
                <a:cs typeface="Arial"/>
              </a:rPr>
              <a:t>субъекта </a:t>
            </a:r>
            <a:r>
              <a:rPr sz="2950" spc="60" dirty="0">
                <a:latin typeface="Arial"/>
                <a:cs typeface="Arial"/>
              </a:rPr>
              <a:t>права </a:t>
            </a:r>
            <a:r>
              <a:rPr sz="2950" spc="80" dirty="0">
                <a:latin typeface="Arial"/>
                <a:cs typeface="Arial"/>
              </a:rPr>
              <a:t>в </a:t>
            </a:r>
            <a:r>
              <a:rPr sz="2950" spc="60" dirty="0">
                <a:latin typeface="Arial"/>
                <a:cs typeface="Arial"/>
              </a:rPr>
              <a:t>условиях </a:t>
            </a:r>
            <a:r>
              <a:rPr sz="2950" spc="50" dirty="0">
                <a:latin typeface="Arial"/>
                <a:cs typeface="Arial"/>
              </a:rPr>
              <a:t>переходной</a:t>
            </a:r>
            <a:r>
              <a:rPr sz="2950" spc="-254" dirty="0">
                <a:latin typeface="Arial"/>
                <a:cs typeface="Arial"/>
              </a:rPr>
              <a:t> </a:t>
            </a:r>
            <a:r>
              <a:rPr sz="2950" spc="50" dirty="0">
                <a:latin typeface="Arial"/>
                <a:cs typeface="Arial"/>
              </a:rPr>
              <a:t>витальности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950" spc="70" dirty="0">
                <a:latin typeface="Arial"/>
                <a:cs typeface="Arial"/>
              </a:rPr>
              <a:t>Открытый </a:t>
            </a:r>
            <a:r>
              <a:rPr sz="2950" spc="80" dirty="0">
                <a:latin typeface="Arial"/>
                <a:cs typeface="Arial"/>
              </a:rPr>
              <a:t>лекторий </a:t>
            </a:r>
            <a:r>
              <a:rPr sz="2950" spc="40" dirty="0">
                <a:latin typeface="Arial"/>
                <a:cs typeface="Arial"/>
              </a:rPr>
              <a:t>«Важнее </a:t>
            </a:r>
            <a:r>
              <a:rPr sz="2950" spc="30" dirty="0">
                <a:latin typeface="Arial"/>
                <a:cs typeface="Arial"/>
              </a:rPr>
              <a:t>чем</a:t>
            </a:r>
            <a:r>
              <a:rPr sz="2950" spc="-180" dirty="0">
                <a:latin typeface="Arial"/>
                <a:cs typeface="Arial"/>
              </a:rPr>
              <a:t> </a:t>
            </a:r>
            <a:r>
              <a:rPr sz="2950" spc="70" dirty="0">
                <a:latin typeface="Arial"/>
                <a:cs typeface="Arial"/>
              </a:rPr>
              <a:t>контрапункт»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200" y="1450428"/>
            <a:ext cx="3546475" cy="28562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75" dirty="0">
                <a:latin typeface="Arial"/>
                <a:cs typeface="Arial"/>
              </a:rPr>
              <a:t>ММУ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40" dirty="0">
                <a:latin typeface="Arial"/>
                <a:cs typeface="Arial"/>
              </a:rPr>
              <a:t>это: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ts val="4750"/>
              </a:lnSpc>
              <a:spcBef>
                <a:spcPts val="290"/>
              </a:spcBef>
            </a:pPr>
            <a:r>
              <a:rPr sz="1950" spc="65" dirty="0">
                <a:latin typeface="Trebuchet MS"/>
                <a:cs typeface="Trebuchet MS"/>
              </a:rPr>
              <a:t>8 </a:t>
            </a:r>
            <a:r>
              <a:rPr sz="1950" spc="20" dirty="0">
                <a:latin typeface="Trebuchet MS"/>
                <a:cs typeface="Trebuchet MS"/>
              </a:rPr>
              <a:t>направлений </a:t>
            </a:r>
            <a:r>
              <a:rPr sz="1950" spc="5" dirty="0">
                <a:latin typeface="Trebuchet MS"/>
                <a:cs typeface="Trebuchet MS"/>
              </a:rPr>
              <a:t>подготовки  </a:t>
            </a:r>
            <a:r>
              <a:rPr sz="1950" spc="20" dirty="0">
                <a:latin typeface="Trebuchet MS"/>
                <a:cs typeface="Trebuchet MS"/>
              </a:rPr>
              <a:t>Уровни </a:t>
            </a:r>
            <a:r>
              <a:rPr sz="1950" spc="45" dirty="0">
                <a:latin typeface="Trebuchet MS"/>
                <a:cs typeface="Trebuchet MS"/>
              </a:rPr>
              <a:t>образования  </a:t>
            </a:r>
            <a:r>
              <a:rPr sz="1950" spc="15" dirty="0">
                <a:latin typeface="Trebuchet MS"/>
                <a:cs typeface="Trebuchet MS"/>
              </a:rPr>
              <a:t>Дополнительное</a:t>
            </a:r>
            <a:r>
              <a:rPr sz="1950" spc="-145" dirty="0">
                <a:latin typeface="Trebuchet MS"/>
                <a:cs typeface="Trebuchet MS"/>
              </a:rPr>
              <a:t> </a:t>
            </a:r>
            <a:r>
              <a:rPr sz="1950" spc="40" dirty="0">
                <a:latin typeface="Trebuchet MS"/>
                <a:cs typeface="Trebuchet MS"/>
              </a:rPr>
              <a:t>образование  Лицей</a:t>
            </a:r>
            <a:r>
              <a:rPr sz="1950" spc="-100" dirty="0">
                <a:latin typeface="Trebuchet MS"/>
                <a:cs typeface="Trebuchet MS"/>
              </a:rPr>
              <a:t> </a:t>
            </a:r>
            <a:r>
              <a:rPr sz="1950" spc="185" dirty="0">
                <a:latin typeface="Trebuchet MS"/>
                <a:cs typeface="Trebuchet MS"/>
              </a:rPr>
              <a:t>ММУ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792" y="4608341"/>
            <a:ext cx="296354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270"/>
              </a:lnSpc>
            </a:pPr>
            <a:r>
              <a:rPr sz="1950" spc="25" dirty="0">
                <a:latin typeface="Trebuchet MS"/>
                <a:cs typeface="Trebuchet MS"/>
              </a:rPr>
              <a:t>Открытый</a:t>
            </a:r>
            <a:r>
              <a:rPr sz="1950" spc="-10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лекторий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388" y="5185947"/>
            <a:ext cx="3522979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25" dirty="0">
                <a:solidFill>
                  <a:srgbClr val="CCCCCC"/>
                </a:solidFill>
                <a:latin typeface="Trebuchet MS"/>
                <a:cs typeface="Trebuchet MS"/>
              </a:rPr>
              <a:t>Институт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свободных</a:t>
            </a:r>
            <a:r>
              <a:rPr sz="1950" spc="-22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30" dirty="0">
                <a:solidFill>
                  <a:srgbClr val="CCCCCC"/>
                </a:solidFill>
                <a:latin typeface="Trebuchet MS"/>
                <a:cs typeface="Trebuchet MS"/>
              </a:rPr>
              <a:t>искусств 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и</a:t>
            </a:r>
            <a:r>
              <a:rPr sz="1950" spc="-100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10" dirty="0">
                <a:solidFill>
                  <a:srgbClr val="CCCCCC"/>
                </a:solidFill>
                <a:latin typeface="Trebuchet MS"/>
                <a:cs typeface="Trebuchet MS"/>
              </a:rPr>
              <a:t>наук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31800">
              <a:lnSpc>
                <a:spcPct val="101499"/>
              </a:lnSpc>
            </a:pPr>
            <a:r>
              <a:rPr sz="1950" spc="55" dirty="0">
                <a:solidFill>
                  <a:srgbClr val="CCCCCC"/>
                </a:solidFill>
                <a:latin typeface="Trebuchet MS"/>
                <a:cs typeface="Trebuchet MS"/>
              </a:rPr>
              <a:t>Московская </a:t>
            </a:r>
            <a:r>
              <a:rPr sz="1950" spc="15" dirty="0">
                <a:solidFill>
                  <a:srgbClr val="CCCCCC"/>
                </a:solidFill>
                <a:latin typeface="Trebuchet MS"/>
                <a:cs typeface="Trebuchet MS"/>
              </a:rPr>
              <a:t>школа</a:t>
            </a:r>
            <a:r>
              <a:rPr sz="1950" spc="-315" dirty="0">
                <a:solidFill>
                  <a:srgbClr val="CCCCCC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CCCCCC"/>
                </a:solidFill>
                <a:latin typeface="Trebuchet MS"/>
                <a:cs typeface="Trebuchet MS"/>
              </a:rPr>
              <a:t>нового  </a:t>
            </a:r>
            <a:r>
              <a:rPr sz="1950" dirty="0">
                <a:solidFill>
                  <a:srgbClr val="CCCCCC"/>
                </a:solidFill>
                <a:latin typeface="Trebuchet MS"/>
                <a:cs typeface="Trebuchet MS"/>
              </a:rPr>
              <a:t>кино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2546" y="7268323"/>
            <a:ext cx="11348085" cy="0"/>
          </a:xfrm>
          <a:custGeom>
            <a:avLst/>
            <a:gdLst/>
            <a:ahLst/>
            <a:cxnLst/>
            <a:rect l="l" t="t" r="r" b="b"/>
            <a:pathLst>
              <a:path w="11348085">
                <a:moveTo>
                  <a:pt x="0" y="0"/>
                </a:moveTo>
                <a:lnTo>
                  <a:pt x="1134782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2546" y="7886105"/>
            <a:ext cx="11348085" cy="0"/>
          </a:xfrm>
          <a:custGeom>
            <a:avLst/>
            <a:gdLst/>
            <a:ahLst/>
            <a:cxnLst/>
            <a:rect l="l" t="t" r="r" b="b"/>
            <a:pathLst>
              <a:path w="11348085">
                <a:moveTo>
                  <a:pt x="0" y="0"/>
                </a:moveTo>
                <a:lnTo>
                  <a:pt x="1134782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2546" y="8514358"/>
            <a:ext cx="11348085" cy="0"/>
          </a:xfrm>
          <a:custGeom>
            <a:avLst/>
            <a:gdLst/>
            <a:ahLst/>
            <a:cxnLst/>
            <a:rect l="l" t="t" r="r" b="b"/>
            <a:pathLst>
              <a:path w="11348085">
                <a:moveTo>
                  <a:pt x="0" y="0"/>
                </a:moveTo>
                <a:lnTo>
                  <a:pt x="1134782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2546" y="1570632"/>
            <a:ext cx="9470915" cy="5005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2546" y="9570096"/>
            <a:ext cx="11348085" cy="0"/>
          </a:xfrm>
          <a:custGeom>
            <a:avLst/>
            <a:gdLst/>
            <a:ahLst/>
            <a:cxnLst/>
            <a:rect l="l" t="t" r="r" b="b"/>
            <a:pathLst>
              <a:path w="11348085">
                <a:moveTo>
                  <a:pt x="0" y="0"/>
                </a:moveTo>
                <a:lnTo>
                  <a:pt x="11347822" y="0"/>
                </a:lnTo>
              </a:path>
            </a:pathLst>
          </a:custGeom>
          <a:ln w="314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0" dirty="0"/>
              <a:t>Университет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40" dirty="0"/>
              <a:t> </a:t>
            </a:r>
            <a:r>
              <a:rPr spc="30" dirty="0"/>
              <a:t>поколения</a:t>
            </a:r>
            <a:r>
              <a:rPr spc="-35" dirty="0"/>
              <a:t> </a:t>
            </a:r>
            <a:r>
              <a:rPr spc="45" dirty="0"/>
              <a:t>для</a:t>
            </a:r>
            <a:r>
              <a:rPr spc="-40" dirty="0"/>
              <a:t> </a:t>
            </a:r>
            <a:r>
              <a:rPr spc="50" dirty="0"/>
              <a:t>нового</a:t>
            </a:r>
            <a:r>
              <a:rPr spc="-35" dirty="0"/>
              <a:t> </a:t>
            </a:r>
            <a:r>
              <a:rPr spc="30" dirty="0"/>
              <a:t>поколения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905</Words>
  <Application>Microsoft Office PowerPoint</Application>
  <PresentationFormat>Произвольный</PresentationFormat>
  <Paragraphs>270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МОСКОВСКИЙ МЕЖДУНАРОДНЫЙ  УНИВЕРСИТЕТ</vt:lpstr>
      <vt:lpstr>По оценкам экспертов*, основные  умения и качества, которые позволят  реализоваться профессионально в современном мире и мире  будущего – это:</vt:lpstr>
      <vt:lpstr>Презентация PowerPoint</vt:lpstr>
      <vt:lpstr>Сегодня университет — это больше, чем  профессиональное образование, это  место встречи человека со знанием и с  возможностью это знание переосмыслить.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Университет — это место  встречи, где искать себя — значит, искать своих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МЕЖДУНАРОДНЫЙ  УНИВЕРСИТЕТ</dc:title>
  <dc:creator>Колбина Елена  Александровна</dc:creator>
  <cp:lastModifiedBy>студент</cp:lastModifiedBy>
  <cp:revision>9</cp:revision>
  <dcterms:created xsi:type="dcterms:W3CDTF">2019-05-30T11:46:33Z</dcterms:created>
  <dcterms:modified xsi:type="dcterms:W3CDTF">2020-04-16T15:19:14Z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2019-01-22T00:00:00Z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2019-05-30T00:00:00Z</vt:filetime>
  </property>
</Properties>
</file>